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0" r:id="rId2"/>
    <p:sldId id="329" r:id="rId3"/>
    <p:sldId id="264" r:id="rId4"/>
    <p:sldId id="316" r:id="rId5"/>
    <p:sldId id="263" r:id="rId6"/>
    <p:sldId id="331" r:id="rId7"/>
    <p:sldId id="279" r:id="rId8"/>
    <p:sldId id="283" r:id="rId9"/>
    <p:sldId id="332" r:id="rId10"/>
    <p:sldId id="262" r:id="rId11"/>
    <p:sldId id="351" r:id="rId12"/>
    <p:sldId id="352" r:id="rId13"/>
    <p:sldId id="371" r:id="rId14"/>
    <p:sldId id="312" r:id="rId15"/>
    <p:sldId id="266" r:id="rId16"/>
    <p:sldId id="381" r:id="rId17"/>
    <p:sldId id="382" r:id="rId18"/>
    <p:sldId id="383" r:id="rId19"/>
    <p:sldId id="384" r:id="rId20"/>
    <p:sldId id="385" r:id="rId21"/>
    <p:sldId id="349" r:id="rId22"/>
    <p:sldId id="358" r:id="rId23"/>
    <p:sldId id="380" r:id="rId24"/>
    <p:sldId id="386" r:id="rId25"/>
    <p:sldId id="347" r:id="rId26"/>
    <p:sldId id="354" r:id="rId27"/>
    <p:sldId id="308" r:id="rId28"/>
    <p:sldId id="309" r:id="rId29"/>
    <p:sldId id="313" r:id="rId30"/>
    <p:sldId id="306" r:id="rId31"/>
    <p:sldId id="284" r:id="rId32"/>
    <p:sldId id="310" r:id="rId33"/>
    <p:sldId id="311" r:id="rId34"/>
    <p:sldId id="337" r:id="rId35"/>
    <p:sldId id="285" r:id="rId36"/>
    <p:sldId id="286" r:id="rId37"/>
    <p:sldId id="288" r:id="rId38"/>
    <p:sldId id="287" r:id="rId39"/>
    <p:sldId id="353" r:id="rId40"/>
    <p:sldId id="268" r:id="rId41"/>
    <p:sldId id="265" r:id="rId42"/>
    <p:sldId id="297" r:id="rId43"/>
    <p:sldId id="322" r:id="rId44"/>
    <p:sldId id="348" r:id="rId45"/>
    <p:sldId id="267" r:id="rId46"/>
    <p:sldId id="379" r:id="rId47"/>
    <p:sldId id="390" r:id="rId48"/>
    <p:sldId id="391" r:id="rId49"/>
    <p:sldId id="392" r:id="rId50"/>
    <p:sldId id="393" r:id="rId51"/>
    <p:sldId id="394" r:id="rId52"/>
    <p:sldId id="388" r:id="rId53"/>
    <p:sldId id="389" r:id="rId54"/>
    <p:sldId id="377" r:id="rId55"/>
    <p:sldId id="345" r:id="rId56"/>
    <p:sldId id="357" r:id="rId57"/>
    <p:sldId id="275" r:id="rId58"/>
    <p:sldId id="359" r:id="rId59"/>
    <p:sldId id="369" r:id="rId60"/>
    <p:sldId id="338" r:id="rId61"/>
    <p:sldId id="339" r:id="rId62"/>
    <p:sldId id="326" r:id="rId63"/>
    <p:sldId id="327" r:id="rId64"/>
    <p:sldId id="328" r:id="rId65"/>
    <p:sldId id="272" r:id="rId66"/>
    <p:sldId id="342" r:id="rId67"/>
    <p:sldId id="343" r:id="rId68"/>
    <p:sldId id="276" r:id="rId69"/>
    <p:sldId id="378" r:id="rId70"/>
    <p:sldId id="318" r:id="rId71"/>
    <p:sldId id="340" r:id="rId72"/>
    <p:sldId id="395" r:id="rId73"/>
    <p:sldId id="397" r:id="rId74"/>
    <p:sldId id="396" r:id="rId75"/>
    <p:sldId id="269" r:id="rId76"/>
    <p:sldId id="356" r:id="rId77"/>
    <p:sldId id="341" r:id="rId78"/>
    <p:sldId id="281" r:id="rId79"/>
    <p:sldId id="303" r:id="rId80"/>
    <p:sldId id="304" r:id="rId81"/>
    <p:sldId id="305" r:id="rId82"/>
    <p:sldId id="282" r:id="rId83"/>
    <p:sldId id="280" r:id="rId84"/>
    <p:sldId id="399" r:id="rId85"/>
    <p:sldId id="398" r:id="rId86"/>
    <p:sldId id="367" r:id="rId87"/>
    <p:sldId id="270" r:id="rId88"/>
    <p:sldId id="360" r:id="rId89"/>
    <p:sldId id="361" r:id="rId90"/>
    <p:sldId id="273" r:id="rId91"/>
    <p:sldId id="362" r:id="rId92"/>
    <p:sldId id="355" r:id="rId93"/>
    <p:sldId id="363" r:id="rId94"/>
    <p:sldId id="298" r:id="rId9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57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29/01/2018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29/01/2018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Autofit/>
          </a:bodyPr>
          <a:lstStyle/>
          <a:p>
            <a:r>
              <a:rPr lang="es-ES" sz="6000" dirty="0" smtClean="0">
                <a:latin typeface="Algerian" pitchFamily="82" charset="0"/>
              </a:rPr>
              <a:t>VAMOS A LA PLAYA…</a:t>
            </a:r>
            <a:endParaRPr lang="es-ES" sz="6000" dirty="0">
              <a:latin typeface="Algerian" pitchFamily="82" charset="0"/>
            </a:endParaRPr>
          </a:p>
        </p:txBody>
      </p:sp>
      <p:sp>
        <p:nvSpPr>
          <p:cNvPr id="5" name="4 Subtítulo"/>
          <p:cNvSpPr>
            <a:spLocks noGrp="1"/>
          </p:cNvSpPr>
          <p:nvPr>
            <p:ph type="subTitle" idx="1"/>
          </p:nvPr>
        </p:nvSpPr>
        <p:spPr/>
        <p:txBody>
          <a:bodyPr/>
          <a:lstStyle/>
          <a:p>
            <a:endParaRPr lang="es-E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4" name="3 Marcador de contenido" descr="94_xl_AC02122.jpg"/>
          <p:cNvPicPr>
            <a:picLocks noGrp="1" noChangeAspect="1"/>
          </p:cNvPicPr>
          <p:nvPr>
            <p:ph sz="half" idx="1"/>
          </p:nvPr>
        </p:nvPicPr>
        <p:blipFill>
          <a:blip r:embed="rId2" cstate="print"/>
          <a:srcRect l="15387" t="17362" r="7672" b="11610"/>
          <a:stretch>
            <a:fillRect/>
          </a:stretch>
        </p:blipFill>
        <p:spPr>
          <a:xfrm>
            <a:off x="-1" y="0"/>
            <a:ext cx="2611423" cy="3357562"/>
          </a:xfrm>
        </p:spPr>
      </p:pic>
      <p:pic>
        <p:nvPicPr>
          <p:cNvPr id="7" name="6 Marcador de contenido" descr="95_xl_AC02215.jpg"/>
          <p:cNvPicPr>
            <a:picLocks noGrp="1" noChangeAspect="1"/>
          </p:cNvPicPr>
          <p:nvPr>
            <p:ph sz="half" idx="2"/>
          </p:nvPr>
        </p:nvPicPr>
        <p:blipFill>
          <a:blip r:embed="rId3" cstate="print"/>
          <a:srcRect l="13656" t="22097" r="13512"/>
          <a:stretch>
            <a:fillRect/>
          </a:stretch>
        </p:blipFill>
        <p:spPr>
          <a:xfrm>
            <a:off x="3929058" y="0"/>
            <a:ext cx="2286016" cy="3525831"/>
          </a:xfrm>
        </p:spPr>
      </p:pic>
      <p:pic>
        <p:nvPicPr>
          <p:cNvPr id="8" name="7 Imagen" descr="Chaqueta y bombachos 1895 KCI.jpg"/>
          <p:cNvPicPr>
            <a:picLocks noChangeAspect="1"/>
          </p:cNvPicPr>
          <p:nvPr/>
        </p:nvPicPr>
        <p:blipFill>
          <a:blip r:embed="rId4" cstate="print"/>
          <a:srcRect l="19375" t="6329" r="14427" b="3797"/>
          <a:stretch>
            <a:fillRect/>
          </a:stretch>
        </p:blipFill>
        <p:spPr>
          <a:xfrm>
            <a:off x="6215042" y="1785902"/>
            <a:ext cx="2928958" cy="5072098"/>
          </a:xfrm>
          <a:prstGeom prst="rect">
            <a:avLst/>
          </a:prstGeom>
        </p:spPr>
      </p:pic>
      <p:pic>
        <p:nvPicPr>
          <p:cNvPr id="9" name="12 Marcador de contenido" descr="13-ac3b1os-20-2014-022.jpg"/>
          <p:cNvPicPr>
            <a:picLocks noChangeAspect="1"/>
          </p:cNvPicPr>
          <p:nvPr/>
        </p:nvPicPr>
        <p:blipFill>
          <a:blip r:embed="rId5"/>
          <a:srcRect r="52344"/>
          <a:stretch>
            <a:fillRect/>
          </a:stretch>
        </p:blipFill>
        <p:spPr>
          <a:xfrm>
            <a:off x="1714480" y="3357562"/>
            <a:ext cx="2224236" cy="35004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Título"/>
          <p:cNvSpPr>
            <a:spLocks noGrp="1"/>
          </p:cNvSpPr>
          <p:nvPr>
            <p:ph type="title"/>
          </p:nvPr>
        </p:nvSpPr>
        <p:spPr/>
        <p:txBody>
          <a:bodyPr>
            <a:normAutofit fontScale="90000"/>
          </a:bodyPr>
          <a:lstStyle/>
          <a:p>
            <a:r>
              <a:rPr lang="es-ES" dirty="0" smtClean="0"/>
              <a:t/>
            </a:r>
            <a:br>
              <a:rPr lang="es-ES" dirty="0" smtClean="0"/>
            </a:br>
            <a:endParaRPr lang="es-ES" dirty="0"/>
          </a:p>
        </p:txBody>
      </p:sp>
      <p:pic>
        <p:nvPicPr>
          <p:cNvPr id="5" name="4 Marcador de contenido" descr="1870.JPG"/>
          <p:cNvPicPr>
            <a:picLocks noGrp="1" noChangeAspect="1"/>
          </p:cNvPicPr>
          <p:nvPr>
            <p:ph sz="half" idx="1"/>
          </p:nvPr>
        </p:nvPicPr>
        <p:blipFill>
          <a:blip r:embed="rId2"/>
          <a:srcRect l="29333" t="4162" r="22667" b="6346"/>
          <a:stretch>
            <a:fillRect/>
          </a:stretch>
        </p:blipFill>
        <p:spPr>
          <a:xfrm>
            <a:off x="0" y="-1"/>
            <a:ext cx="2857488" cy="6826221"/>
          </a:xfrm>
        </p:spPr>
      </p:pic>
      <p:sp>
        <p:nvSpPr>
          <p:cNvPr id="11" name="10 Marcador de contenido"/>
          <p:cNvSpPr>
            <a:spLocks noGrp="1"/>
          </p:cNvSpPr>
          <p:nvPr>
            <p:ph sz="half" idx="2"/>
          </p:nvPr>
        </p:nvSpPr>
        <p:spPr>
          <a:xfrm>
            <a:off x="2857488" y="0"/>
            <a:ext cx="6000792" cy="6572272"/>
          </a:xfrm>
        </p:spPr>
        <p:txBody>
          <a:bodyPr>
            <a:normAutofit fontScale="77500" lnSpcReduction="20000"/>
          </a:bodyPr>
          <a:lstStyle/>
          <a:p>
            <a:pPr>
              <a:buNone/>
            </a:pPr>
            <a:r>
              <a:rPr lang="es-ES" b="1" dirty="0" smtClean="0"/>
              <a:t>	</a:t>
            </a:r>
          </a:p>
          <a:p>
            <a:pPr>
              <a:buNone/>
            </a:pPr>
            <a:r>
              <a:rPr lang="es-ES" b="1" dirty="0" smtClean="0"/>
              <a:t>	Traje de baño</a:t>
            </a:r>
            <a:br>
              <a:rPr lang="es-ES" b="1" dirty="0" smtClean="0"/>
            </a:br>
            <a:r>
              <a:rPr lang="es-ES" dirty="0" smtClean="0"/>
              <a:t>1870</a:t>
            </a:r>
            <a:br>
              <a:rPr lang="es-ES" dirty="0" smtClean="0"/>
            </a:br>
            <a:r>
              <a:rPr lang="es-ES" dirty="0" smtClean="0"/>
              <a:t>Material: lana</a:t>
            </a:r>
            <a:br>
              <a:rPr lang="es-ES" dirty="0" smtClean="0"/>
            </a:br>
            <a:endParaRPr lang="es-ES" dirty="0" smtClean="0"/>
          </a:p>
          <a:p>
            <a:pPr>
              <a:buNone/>
            </a:pPr>
            <a:r>
              <a:rPr lang="es-ES" dirty="0" smtClean="0"/>
              <a:t>	Los años 1860 y 1870 vieron la reactivación de una serie de períodos históricos en el vestido. Las referencias clásicas eran evidentes en el aspecto de guirnaldas de laurel, meandros de onda, y las bandas de clave griega en esas categorías de prendas de vestir como vestidos de los niños, conjuntos de fumar de los hombres, y batas, así como cualquier forma de ropa de mujer y accesorios. En el traje de baño que se muestra aquí, la conexión con la vida natural y saludable de "deporte" asociado con los antiguos griegos es notoria. Por supuesto, el paño de lana, pesado cuando está mojado, no era apropiado para los deportes con agua. Era apropiado para lo que se consideraba la actividad más femenina de "baño", un simple “chapoteo” sin ninguna posibilidad real de natación sostenida.</a:t>
            </a:r>
            <a:endParaRPr lang="es-E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6" name="5 Marcador de contenido" descr="1870 B.jpg"/>
          <p:cNvPicPr>
            <a:picLocks noGrp="1" noChangeAspect="1"/>
          </p:cNvPicPr>
          <p:nvPr>
            <p:ph sz="half" idx="2"/>
          </p:nvPr>
        </p:nvPicPr>
        <p:blipFill>
          <a:blip r:embed="rId2"/>
          <a:stretch>
            <a:fillRect/>
          </a:stretch>
        </p:blipFill>
        <p:spPr>
          <a:xfrm>
            <a:off x="-1" y="428604"/>
            <a:ext cx="4780833" cy="6429396"/>
          </a:xfrm>
        </p:spPr>
      </p:pic>
      <p:pic>
        <p:nvPicPr>
          <p:cNvPr id="5" name="6 Marcador de contenido" descr="1870C.jpg"/>
          <p:cNvPicPr>
            <a:picLocks noGrp="1" noChangeAspect="1"/>
          </p:cNvPicPr>
          <p:nvPr>
            <p:ph sz="half" idx="1"/>
          </p:nvPr>
        </p:nvPicPr>
        <p:blipFill>
          <a:blip r:embed="rId3"/>
          <a:stretch>
            <a:fillRect/>
          </a:stretch>
        </p:blipFill>
        <p:spPr>
          <a:xfrm>
            <a:off x="5072066" y="1575491"/>
            <a:ext cx="4071934" cy="5282509"/>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1870.JPG"/>
          <p:cNvPicPr>
            <a:picLocks noChangeAspect="1"/>
          </p:cNvPicPr>
          <p:nvPr/>
        </p:nvPicPr>
        <p:blipFill>
          <a:blip r:embed="rId2"/>
          <a:srcRect l="29333" t="4162" r="22667" b="6346"/>
          <a:stretch>
            <a:fillRect/>
          </a:stretch>
        </p:blipFill>
        <p:spPr>
          <a:xfrm>
            <a:off x="0" y="-1"/>
            <a:ext cx="2857488" cy="6826221"/>
          </a:xfrm>
          <a:prstGeom prst="rect">
            <a:avLst/>
          </a:prstGeom>
        </p:spPr>
      </p:pic>
      <p:pic>
        <p:nvPicPr>
          <p:cNvPr id="6" name="5 Marcador de contenido" descr="1870 B.jpg"/>
          <p:cNvPicPr>
            <a:picLocks noChangeAspect="1"/>
          </p:cNvPicPr>
          <p:nvPr/>
        </p:nvPicPr>
        <p:blipFill>
          <a:blip r:embed="rId3"/>
          <a:stretch>
            <a:fillRect/>
          </a:stretch>
        </p:blipFill>
        <p:spPr>
          <a:xfrm>
            <a:off x="2500298" y="0"/>
            <a:ext cx="3571868" cy="4803547"/>
          </a:xfrm>
          <a:prstGeom prst="rect">
            <a:avLst/>
          </a:prstGeom>
        </p:spPr>
      </p:pic>
      <p:pic>
        <p:nvPicPr>
          <p:cNvPr id="7" name="6 Marcador de contenido" descr="1870C.jpg"/>
          <p:cNvPicPr>
            <a:picLocks noChangeAspect="1"/>
          </p:cNvPicPr>
          <p:nvPr/>
        </p:nvPicPr>
        <p:blipFill>
          <a:blip r:embed="rId4"/>
          <a:srcRect l="7018" t="1279" r="3508"/>
          <a:stretch>
            <a:fillRect/>
          </a:stretch>
        </p:blipFill>
        <p:spPr>
          <a:xfrm>
            <a:off x="5500662" y="1643050"/>
            <a:ext cx="3643338" cy="52149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928926" y="142852"/>
            <a:ext cx="6215074" cy="1643074"/>
          </a:xfrm>
        </p:spPr>
        <p:txBody>
          <a:bodyPr>
            <a:normAutofit fontScale="90000"/>
          </a:bodyPr>
          <a:lstStyle/>
          <a:p>
            <a:r>
              <a:rPr lang="es-ES" sz="3600" b="1" dirty="0" smtClean="0"/>
              <a:t/>
            </a:r>
            <a:br>
              <a:rPr lang="es-ES" sz="3600" b="1" dirty="0" smtClean="0"/>
            </a:br>
            <a:r>
              <a:rPr lang="es-ES" sz="3600" b="1" dirty="0" smtClean="0"/>
              <a:t>Traje de baño</a:t>
            </a:r>
            <a:br>
              <a:rPr lang="es-ES" sz="3600" b="1" dirty="0" smtClean="0"/>
            </a:br>
            <a:r>
              <a:rPr lang="es-ES" sz="3600" dirty="0" smtClean="0"/>
              <a:t>California 1900</a:t>
            </a:r>
            <a:br>
              <a:rPr lang="es-ES" sz="3600" dirty="0" smtClean="0"/>
            </a:br>
            <a:r>
              <a:rPr lang="es-ES" sz="3600" dirty="0" smtClean="0"/>
              <a:t>Seda, lana, algodón</a:t>
            </a:r>
            <a:r>
              <a:rPr lang="es-ES" dirty="0" smtClean="0"/>
              <a:t/>
            </a:r>
            <a:br>
              <a:rPr lang="es-ES" dirty="0" smtClean="0"/>
            </a:br>
            <a:endParaRPr lang="es-ES" dirty="0"/>
          </a:p>
        </p:txBody>
      </p:sp>
      <p:pic>
        <p:nvPicPr>
          <p:cNvPr id="4" name="3 Marcador de contenido" descr="1900.jpg"/>
          <p:cNvPicPr>
            <a:picLocks noGrp="1" noChangeAspect="1"/>
          </p:cNvPicPr>
          <p:nvPr>
            <p:ph sz="half" idx="1"/>
          </p:nvPr>
        </p:nvPicPr>
        <p:blipFill>
          <a:blip r:embed="rId2"/>
          <a:stretch>
            <a:fillRect/>
          </a:stretch>
        </p:blipFill>
        <p:spPr>
          <a:xfrm>
            <a:off x="0" y="-1"/>
            <a:ext cx="2857488" cy="6965127"/>
          </a:xfrm>
        </p:spPr>
      </p:pic>
      <p:pic>
        <p:nvPicPr>
          <p:cNvPr id="7" name="6 Marcador de contenido" descr="1979.368a_F.jpg"/>
          <p:cNvPicPr>
            <a:picLocks noGrp="1" noChangeAspect="1"/>
          </p:cNvPicPr>
          <p:nvPr>
            <p:ph sz="half" idx="2"/>
          </p:nvPr>
        </p:nvPicPr>
        <p:blipFill>
          <a:blip r:embed="rId3"/>
          <a:stretch>
            <a:fillRect/>
          </a:stretch>
        </p:blipFill>
        <p:spPr>
          <a:xfrm>
            <a:off x="2857488" y="2332037"/>
            <a:ext cx="3097093" cy="4525963"/>
          </a:xfrm>
        </p:spPr>
      </p:pic>
      <p:pic>
        <p:nvPicPr>
          <p:cNvPr id="8" name="7 Imagen" descr="1979.368b_F.jpg"/>
          <p:cNvPicPr>
            <a:picLocks noChangeAspect="1"/>
          </p:cNvPicPr>
          <p:nvPr/>
        </p:nvPicPr>
        <p:blipFill>
          <a:blip r:embed="rId4"/>
          <a:stretch>
            <a:fillRect/>
          </a:stretch>
        </p:blipFill>
        <p:spPr>
          <a:xfrm>
            <a:off x="6011450" y="3929066"/>
            <a:ext cx="3132549" cy="292893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4" name="3 Marcador de contenido" descr="109_xl_AC05176.jpg"/>
          <p:cNvPicPr>
            <a:picLocks noGrp="1" noChangeAspect="1"/>
          </p:cNvPicPr>
          <p:nvPr>
            <p:ph sz="half" idx="1"/>
          </p:nvPr>
        </p:nvPicPr>
        <p:blipFill>
          <a:blip r:embed="rId2" cstate="print"/>
          <a:stretch>
            <a:fillRect/>
          </a:stretch>
        </p:blipFill>
        <p:spPr>
          <a:xfrm>
            <a:off x="0" y="0"/>
            <a:ext cx="4357686" cy="5524471"/>
          </a:xfrm>
        </p:spPr>
      </p:pic>
      <p:sp>
        <p:nvSpPr>
          <p:cNvPr id="6" name="5 Marcador de contenido"/>
          <p:cNvSpPr>
            <a:spLocks noGrp="1"/>
          </p:cNvSpPr>
          <p:nvPr>
            <p:ph sz="half" idx="2"/>
          </p:nvPr>
        </p:nvSpPr>
        <p:spPr>
          <a:xfrm>
            <a:off x="4214810" y="142852"/>
            <a:ext cx="4786346" cy="6500858"/>
          </a:xfrm>
        </p:spPr>
        <p:txBody>
          <a:bodyPr>
            <a:normAutofit fontScale="55000" lnSpcReduction="20000"/>
          </a:bodyPr>
          <a:lstStyle/>
          <a:p>
            <a:pPr>
              <a:buNone/>
            </a:pPr>
            <a:r>
              <a:rPr lang="es-ES" b="1" dirty="0" smtClean="0"/>
              <a:t>	Traje de baño [Izquierda]</a:t>
            </a:r>
          </a:p>
          <a:p>
            <a:pPr>
              <a:buNone/>
            </a:pPr>
            <a:r>
              <a:rPr lang="es-ES" dirty="0" smtClean="0"/>
              <a:t>	1900</a:t>
            </a:r>
          </a:p>
          <a:p>
            <a:pPr>
              <a:buNone/>
            </a:pPr>
            <a:r>
              <a:rPr lang="es-ES" dirty="0" smtClean="0"/>
              <a:t>	Marca: </a:t>
            </a:r>
            <a:r>
              <a:rPr lang="es-ES" dirty="0" err="1" smtClean="0"/>
              <a:t>Rudolf</a:t>
            </a:r>
            <a:r>
              <a:rPr lang="es-ES" dirty="0" smtClean="0"/>
              <a:t> </a:t>
            </a:r>
            <a:r>
              <a:rPr lang="es-ES" dirty="0" err="1" smtClean="0"/>
              <a:t>Lenn</a:t>
            </a:r>
            <a:endParaRPr lang="es-ES" dirty="0" smtClean="0"/>
          </a:p>
          <a:p>
            <a:pPr>
              <a:buNone/>
            </a:pPr>
            <a:r>
              <a:rPr lang="es-ES" dirty="0" smtClean="0"/>
              <a:t>	Material: tejido de lana azul marino; jersey y pantalones hasta la rodilla; cuello plano grande de color rojo con adornos en forma de ancla en las puntas; vivos rojos en los puños, cintura y el dobladillo del jersey.</a:t>
            </a:r>
          </a:p>
          <a:p>
            <a:pPr>
              <a:buNone/>
            </a:pPr>
            <a:endParaRPr lang="es-ES" dirty="0" smtClean="0"/>
          </a:p>
          <a:p>
            <a:pPr>
              <a:buNone/>
            </a:pPr>
            <a:r>
              <a:rPr lang="es-ES" b="1" dirty="0" smtClean="0"/>
              <a:t>	Traje de baño [derecha]</a:t>
            </a:r>
          </a:p>
          <a:p>
            <a:pPr>
              <a:buNone/>
            </a:pPr>
            <a:r>
              <a:rPr lang="es-ES" dirty="0" smtClean="0"/>
              <a:t>	1900</a:t>
            </a:r>
          </a:p>
          <a:p>
            <a:pPr>
              <a:buNone/>
            </a:pPr>
            <a:r>
              <a:rPr lang="es-ES" dirty="0" smtClean="0"/>
              <a:t>	Material: franela de algodón blanco con rayas rojas; mono hasta la rodilla; abertura con botones en ambos hombros; algodón rojo con adornos de cinta</a:t>
            </a:r>
          </a:p>
          <a:p>
            <a:pPr>
              <a:buNone/>
            </a:pPr>
            <a:r>
              <a:rPr lang="es-ES" dirty="0" smtClean="0"/>
              <a:t> </a:t>
            </a:r>
          </a:p>
          <a:p>
            <a:pPr>
              <a:buNone/>
            </a:pPr>
            <a:r>
              <a:rPr lang="es-ES" dirty="0" smtClean="0"/>
              <a:t>	Estos trajes de baño de inicios del siglo XX cubren casi toda la piel. </a:t>
            </a:r>
          </a:p>
          <a:p>
            <a:pPr>
              <a:buNone/>
            </a:pPr>
            <a:r>
              <a:rPr lang="es-ES" dirty="0" smtClean="0"/>
              <a:t>	A mitad del siglo XIX el bañarse en el mar se introdujo en el nombre de la salud para las mujeres. </a:t>
            </a:r>
          </a:p>
          <a:p>
            <a:pPr>
              <a:buNone/>
            </a:pPr>
            <a:r>
              <a:rPr lang="es-ES" dirty="0" smtClean="0"/>
              <a:t>	Sin embargo, se extendió a un baño muy mínima en el agua, y la funcionalidad exigida en trajes de baño hoy para los propósitos de natación no estaba presente. Sólo las clases altas con capacidad de ocio eran capaces de disfrutar de tal estilo de vida.</a:t>
            </a:r>
          </a:p>
          <a:p>
            <a:pPr>
              <a:buNone/>
            </a:pPr>
            <a:r>
              <a:rPr lang="es-ES" dirty="0" smtClean="0"/>
              <a:t>	Con el desarrollo de los ferrocarriles durante la mitad del siglo, bañarse en el mar también se hizo popular entre el público. A partir de finales del siglo XIX en adelante, las mujeres comenzaron gradualmente a participar en el deporte, y la demanda respecto a la funcionalidad en trajes de baño crecieron en gran medida.</a:t>
            </a:r>
          </a:p>
          <a:p>
            <a:endParaRPr lang="es-E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ES"/>
          </a:p>
        </p:txBody>
      </p:sp>
      <p:sp>
        <p:nvSpPr>
          <p:cNvPr id="5" name="4 Marcador de texto"/>
          <p:cNvSpPr>
            <a:spLocks noGrp="1"/>
          </p:cNvSpPr>
          <p:nvPr>
            <p:ph type="body" idx="1"/>
          </p:nvPr>
        </p:nvSpPr>
        <p:spPr/>
        <p:txBody>
          <a:bodyPr>
            <a:normAutofit/>
          </a:bodyPr>
          <a:lstStyle/>
          <a:p>
            <a:r>
              <a:rPr lang="es-ES" sz="2800" b="1" dirty="0" smtClean="0">
                <a:latin typeface="Baskerville Old Face" pitchFamily="18" charset="0"/>
              </a:rPr>
              <a:t>ALGUNAS FOTOS MUY AUDACES…</a:t>
            </a:r>
            <a:endParaRPr lang="es-ES" sz="2800" b="1" dirty="0">
              <a:latin typeface="Baskerville Old Face"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pic>
        <p:nvPicPr>
          <p:cNvPr id="5" name="4 Marcador de contenido" descr="retro-swimwear09.jpg"/>
          <p:cNvPicPr>
            <a:picLocks noGrp="1" noChangeAspect="1"/>
          </p:cNvPicPr>
          <p:nvPr>
            <p:ph idx="1"/>
          </p:nvPr>
        </p:nvPicPr>
        <p:blipFill>
          <a:blip r:embed="rId2"/>
          <a:stretch>
            <a:fillRect/>
          </a:stretch>
        </p:blipFill>
        <p:spPr>
          <a:xfrm>
            <a:off x="285720" y="0"/>
            <a:ext cx="857250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a:p>
        </p:txBody>
      </p:sp>
      <p:pic>
        <p:nvPicPr>
          <p:cNvPr id="10" name="9 Marcador de contenido" descr="retro-swimwear69.jpg"/>
          <p:cNvPicPr>
            <a:picLocks noGrp="1" noChangeAspect="1"/>
          </p:cNvPicPr>
          <p:nvPr>
            <p:ph sz="half" idx="1"/>
          </p:nvPr>
        </p:nvPicPr>
        <p:blipFill>
          <a:blip r:embed="rId2"/>
          <a:stretch>
            <a:fillRect/>
          </a:stretch>
        </p:blipFill>
        <p:spPr>
          <a:xfrm>
            <a:off x="0" y="500042"/>
            <a:ext cx="4950868" cy="6357958"/>
          </a:xfrm>
        </p:spPr>
      </p:pic>
      <p:pic>
        <p:nvPicPr>
          <p:cNvPr id="12" name="11 Marcador de contenido" descr="retro-swimwear16.jpg"/>
          <p:cNvPicPr>
            <a:picLocks noGrp="1" noChangeAspect="1"/>
          </p:cNvPicPr>
          <p:nvPr>
            <p:ph sz="half" idx="2"/>
          </p:nvPr>
        </p:nvPicPr>
        <p:blipFill>
          <a:blip r:embed="rId3"/>
          <a:stretch>
            <a:fillRect/>
          </a:stretch>
        </p:blipFill>
        <p:spPr>
          <a:xfrm>
            <a:off x="4943566" y="0"/>
            <a:ext cx="4200434" cy="6072206"/>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7" name="6 Marcador de contenido" descr="retro-swimwear72.jpg"/>
          <p:cNvPicPr>
            <a:picLocks noGrp="1" noChangeAspect="1"/>
          </p:cNvPicPr>
          <p:nvPr>
            <p:ph idx="1"/>
          </p:nvPr>
        </p:nvPicPr>
        <p:blipFill>
          <a:blip r:embed="rId2"/>
          <a:stretch>
            <a:fillRect/>
          </a:stretch>
        </p:blipFill>
        <p:spPr>
          <a:xfrm>
            <a:off x="428596" y="0"/>
            <a:ext cx="8572528" cy="685802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00034" y="6346844"/>
            <a:ext cx="8229600" cy="511156"/>
          </a:xfrm>
        </p:spPr>
        <p:txBody>
          <a:bodyPr>
            <a:noAutofit/>
          </a:bodyPr>
          <a:lstStyle/>
          <a:p>
            <a:r>
              <a:rPr lang="es-ES" sz="2000" dirty="0" smtClean="0"/>
              <a:t>1855 Franz Xavier </a:t>
            </a:r>
            <a:r>
              <a:rPr lang="es-ES" sz="2000" dirty="0" err="1" smtClean="0"/>
              <a:t>Winterhalter</a:t>
            </a:r>
            <a:r>
              <a:rPr lang="es-ES" sz="2000" dirty="0" smtClean="0"/>
              <a:t> </a:t>
            </a:r>
            <a:r>
              <a:rPr lang="es-ES" sz="2000" dirty="0" err="1" smtClean="0"/>
              <a:t>Women</a:t>
            </a:r>
            <a:endParaRPr lang="es-ES" sz="2000" dirty="0"/>
          </a:p>
        </p:txBody>
      </p:sp>
      <p:pic>
        <p:nvPicPr>
          <p:cNvPr id="8" name="7 Marcador de contenido" descr="1855_Franz_Xavier_Winterhalter_-_Women.jpg"/>
          <p:cNvPicPr>
            <a:picLocks noGrp="1" noChangeAspect="1"/>
          </p:cNvPicPr>
          <p:nvPr>
            <p:ph idx="1"/>
          </p:nvPr>
        </p:nvPicPr>
        <p:blipFill>
          <a:blip r:embed="rId2"/>
          <a:stretch>
            <a:fillRect/>
          </a:stretch>
        </p:blipFill>
        <p:spPr>
          <a:xfrm>
            <a:off x="0" y="0"/>
            <a:ext cx="9144000" cy="6324713"/>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latin typeface="Baskerville Old Face" pitchFamily="18" charset="0"/>
              </a:rPr>
              <a:t>Algunos cambios….</a:t>
            </a:r>
            <a:endParaRPr lang="es-ES" dirty="0">
              <a:latin typeface="Baskerville Old Face" pitchFamily="18" charset="0"/>
            </a:endParaRPr>
          </a:p>
        </p:txBody>
      </p:sp>
      <p:sp>
        <p:nvSpPr>
          <p:cNvPr id="5" name="4 Marcador de texto"/>
          <p:cNvSpPr>
            <a:spLocks noGrp="1"/>
          </p:cNvSpPr>
          <p:nvPr>
            <p:ph type="body" idx="1"/>
          </p:nvPr>
        </p:nvSpPr>
        <p:spPr/>
        <p:txBody>
          <a:bodyPr/>
          <a:lstStyle/>
          <a:p>
            <a:endParaRPr lang="es-E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500694" y="274638"/>
            <a:ext cx="3643306" cy="2582858"/>
          </a:xfrm>
        </p:spPr>
        <p:txBody>
          <a:bodyPr>
            <a:normAutofit fontScale="90000"/>
          </a:bodyPr>
          <a:lstStyle/>
          <a:p>
            <a:r>
              <a:rPr lang="es-ES" sz="3600" b="1" dirty="0" smtClean="0"/>
              <a:t/>
            </a:r>
            <a:br>
              <a:rPr lang="es-ES" sz="3600" b="1" dirty="0" smtClean="0"/>
            </a:br>
            <a:r>
              <a:rPr lang="es-ES" sz="3600" b="1" dirty="0" smtClean="0"/>
              <a:t/>
            </a:r>
            <a:br>
              <a:rPr lang="es-ES" sz="3600" b="1" dirty="0" smtClean="0"/>
            </a:br>
            <a:r>
              <a:rPr lang="es-ES" sz="3600" b="1" dirty="0" smtClean="0"/>
              <a:t>Traje de baño</a:t>
            </a:r>
            <a:br>
              <a:rPr lang="es-ES" sz="3600" b="1" dirty="0" smtClean="0"/>
            </a:br>
            <a:r>
              <a:rPr lang="es-ES" sz="3600" b="1" dirty="0" smtClean="0"/>
              <a:t/>
            </a:r>
            <a:br>
              <a:rPr lang="es-ES" sz="3600" b="1" dirty="0" smtClean="0"/>
            </a:br>
            <a:r>
              <a:rPr lang="es-ES" sz="3600" dirty="0" smtClean="0"/>
              <a:t>Comienzos del siglo XX</a:t>
            </a:r>
            <a:br>
              <a:rPr lang="es-ES" sz="3600" dirty="0" smtClean="0"/>
            </a:br>
            <a:r>
              <a:rPr lang="es-ES" sz="3600" dirty="0" smtClean="0"/>
              <a:t>Material: algodón</a:t>
            </a:r>
            <a:r>
              <a:rPr lang="es-ES" dirty="0" smtClean="0"/>
              <a:t/>
            </a:r>
            <a:br>
              <a:rPr lang="es-ES" dirty="0" smtClean="0"/>
            </a:br>
            <a:r>
              <a:rPr lang="es-ES" dirty="0" smtClean="0"/>
              <a:t/>
            </a:r>
            <a:br>
              <a:rPr lang="es-ES" dirty="0" smtClean="0"/>
            </a:br>
            <a:endParaRPr lang="es-ES" dirty="0"/>
          </a:p>
        </p:txBody>
      </p:sp>
      <p:pic>
        <p:nvPicPr>
          <p:cNvPr id="7" name="6 Marcador de contenido" descr="CI37.46.114ab_F.jpg"/>
          <p:cNvPicPr>
            <a:picLocks noGrp="1" noChangeAspect="1"/>
          </p:cNvPicPr>
          <p:nvPr>
            <p:ph sz="half" idx="1"/>
          </p:nvPr>
        </p:nvPicPr>
        <p:blipFill>
          <a:blip r:embed="rId2"/>
          <a:stretch>
            <a:fillRect/>
          </a:stretch>
        </p:blipFill>
        <p:spPr>
          <a:xfrm>
            <a:off x="0" y="1"/>
            <a:ext cx="5530292" cy="6858000"/>
          </a:xfrm>
        </p:spPr>
      </p:pic>
      <p:pic>
        <p:nvPicPr>
          <p:cNvPr id="8" name="7 Marcador de contenido" descr="CI37.46.114b_F.jpg"/>
          <p:cNvPicPr>
            <a:picLocks noGrp="1" noChangeAspect="1"/>
          </p:cNvPicPr>
          <p:nvPr>
            <p:ph sz="half" idx="2"/>
          </p:nvPr>
        </p:nvPicPr>
        <p:blipFill>
          <a:blip r:embed="rId3"/>
          <a:stretch>
            <a:fillRect/>
          </a:stretch>
        </p:blipFill>
        <p:spPr>
          <a:xfrm>
            <a:off x="5486400" y="3096768"/>
            <a:ext cx="3657600" cy="3761232"/>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texto"/>
          <p:cNvSpPr>
            <a:spLocks noGrp="1"/>
          </p:cNvSpPr>
          <p:nvPr>
            <p:ph type="body" idx="1"/>
          </p:nvPr>
        </p:nvSpPr>
        <p:spPr/>
        <p:txBody>
          <a:bodyPr/>
          <a:lstStyle/>
          <a:p>
            <a:endParaRPr lang="es-ES"/>
          </a:p>
        </p:txBody>
      </p:sp>
      <p:pic>
        <p:nvPicPr>
          <p:cNvPr id="10" name="9 Marcador de contenido" descr="X263a-b_view1_CP3.jpg"/>
          <p:cNvPicPr>
            <a:picLocks noGrp="1" noChangeAspect="1"/>
          </p:cNvPicPr>
          <p:nvPr>
            <p:ph sz="half" idx="2"/>
          </p:nvPr>
        </p:nvPicPr>
        <p:blipFill>
          <a:blip r:embed="rId2"/>
          <a:srcRect l="15302" t="3125" r="13751"/>
          <a:stretch>
            <a:fillRect/>
          </a:stretch>
        </p:blipFill>
        <p:spPr>
          <a:xfrm>
            <a:off x="0" y="-1"/>
            <a:ext cx="3786182" cy="6904189"/>
          </a:xfrm>
        </p:spPr>
      </p:pic>
      <p:sp>
        <p:nvSpPr>
          <p:cNvPr id="8" name="7 Marcador de texto"/>
          <p:cNvSpPr>
            <a:spLocks noGrp="1"/>
          </p:cNvSpPr>
          <p:nvPr>
            <p:ph type="body" sz="quarter" idx="3"/>
          </p:nvPr>
        </p:nvSpPr>
        <p:spPr>
          <a:xfrm>
            <a:off x="4500562" y="428604"/>
            <a:ext cx="4186238" cy="1746271"/>
          </a:xfrm>
        </p:spPr>
        <p:txBody>
          <a:bodyPr>
            <a:normAutofit/>
          </a:bodyPr>
          <a:lstStyle/>
          <a:p>
            <a:r>
              <a:rPr lang="es-ES" dirty="0" smtClean="0"/>
              <a:t>Traje de baño</a:t>
            </a:r>
          </a:p>
          <a:p>
            <a:r>
              <a:rPr lang="es-ES" b="0" dirty="0" smtClean="0"/>
              <a:t>1916</a:t>
            </a:r>
          </a:p>
          <a:p>
            <a:r>
              <a:rPr lang="es-ES" b="0" dirty="0" smtClean="0"/>
              <a:t>Material: lana</a:t>
            </a:r>
          </a:p>
          <a:p>
            <a:endParaRPr lang="es-ES" dirty="0"/>
          </a:p>
        </p:txBody>
      </p:sp>
      <p:pic>
        <p:nvPicPr>
          <p:cNvPr id="11" name="10 Marcador de contenido" descr="X263a-b_view2_CP3.jpg"/>
          <p:cNvPicPr>
            <a:picLocks noGrp="1" noChangeAspect="1"/>
          </p:cNvPicPr>
          <p:nvPr>
            <p:ph sz="quarter" idx="4"/>
          </p:nvPr>
        </p:nvPicPr>
        <p:blipFill>
          <a:blip r:embed="rId3"/>
          <a:stretch>
            <a:fillRect/>
          </a:stretch>
        </p:blipFill>
        <p:spPr>
          <a:xfrm>
            <a:off x="5500694" y="1820243"/>
            <a:ext cx="3643306" cy="5037757"/>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Marcador de contenido" descr="2.png"/>
          <p:cNvPicPr>
            <a:picLocks noChangeAspect="1"/>
          </p:cNvPicPr>
          <p:nvPr/>
        </p:nvPicPr>
        <p:blipFill>
          <a:blip r:embed="rId2"/>
          <a:srcRect l="48820" b="45466"/>
          <a:stretch>
            <a:fillRect/>
          </a:stretch>
        </p:blipFill>
        <p:spPr>
          <a:xfrm>
            <a:off x="285720" y="0"/>
            <a:ext cx="8643966" cy="690783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243638" y="274638"/>
            <a:ext cx="2900362" cy="3368675"/>
          </a:xfrm>
        </p:spPr>
        <p:txBody>
          <a:bodyPr>
            <a:normAutofit/>
          </a:bodyPr>
          <a:lstStyle/>
          <a:p>
            <a:r>
              <a:rPr lang="en-US" sz="3200" dirty="0" smtClean="0"/>
              <a:t>1922. Misses Eva </a:t>
            </a:r>
            <a:r>
              <a:rPr lang="en-US" sz="3200" dirty="0" err="1" smtClean="0"/>
              <a:t>Fridell</a:t>
            </a:r>
            <a:r>
              <a:rPr lang="en-US" sz="3200" dirty="0" smtClean="0"/>
              <a:t> and Anna </a:t>
            </a:r>
            <a:r>
              <a:rPr lang="en-US" sz="3200" dirty="0" err="1" smtClean="0"/>
              <a:t>Niebel</a:t>
            </a:r>
            <a:r>
              <a:rPr lang="en-US" dirty="0" smtClean="0"/>
              <a:t>. </a:t>
            </a:r>
            <a:endParaRPr lang="es-ES" dirty="0"/>
          </a:p>
        </p:txBody>
      </p:sp>
      <p:pic>
        <p:nvPicPr>
          <p:cNvPr id="5" name="4 Imagen" descr="Washington Tidal Basin Beauty Contest  August 5, 1922. Misses Eva Fridell, 17, and Anna Niebel. National Photo Company glass negative..jpg"/>
          <p:cNvPicPr>
            <a:picLocks noChangeAspect="1"/>
          </p:cNvPicPr>
          <p:nvPr/>
        </p:nvPicPr>
        <p:blipFill>
          <a:blip r:embed="rId2"/>
          <a:stretch>
            <a:fillRect/>
          </a:stretch>
        </p:blipFill>
        <p:spPr>
          <a:xfrm>
            <a:off x="0" y="35013"/>
            <a:ext cx="5643570" cy="682298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0" y="274638"/>
            <a:ext cx="4114800" cy="6154758"/>
          </a:xfrm>
        </p:spPr>
        <p:txBody>
          <a:bodyPr>
            <a:normAutofit/>
          </a:bodyPr>
          <a:lstStyle/>
          <a:p>
            <a:r>
              <a:rPr lang="es-ES" sz="3200" dirty="0" err="1" smtClean="0"/>
              <a:t>Annette</a:t>
            </a:r>
            <a:r>
              <a:rPr lang="es-ES" sz="3200" dirty="0" smtClean="0"/>
              <a:t> </a:t>
            </a:r>
            <a:r>
              <a:rPr lang="es-ES" sz="3200" dirty="0" err="1" smtClean="0"/>
              <a:t>Kellerman</a:t>
            </a:r>
            <a:r>
              <a:rPr lang="es-ES" sz="3200" dirty="0" smtClean="0"/>
              <a:t> (1887-1975)</a:t>
            </a:r>
            <a:br>
              <a:rPr lang="es-ES" sz="3200" dirty="0" smtClean="0"/>
            </a:br>
            <a:r>
              <a:rPr lang="es-ES" sz="3200" dirty="0" smtClean="0"/>
              <a:t>posando en traje de baño antes de ser arrestada por indecencia. </a:t>
            </a:r>
            <a:br>
              <a:rPr lang="es-ES" sz="3200" dirty="0" smtClean="0"/>
            </a:br>
            <a:r>
              <a:rPr lang="es-ES" sz="3200" dirty="0" smtClean="0"/>
              <a:t>1907</a:t>
            </a:r>
            <a:endParaRPr lang="es-ES" sz="3200" dirty="0"/>
          </a:p>
        </p:txBody>
      </p:sp>
      <p:pic>
        <p:nvPicPr>
          <p:cNvPr id="4" name="3 Marcador de contenido" descr="Annette Kellerman posando en traje de baño antes de ser arrestada por indecencia. [1907]..jpg"/>
          <p:cNvPicPr>
            <a:picLocks noGrp="1" noChangeAspect="1"/>
          </p:cNvPicPr>
          <p:nvPr>
            <p:ph idx="1"/>
          </p:nvPr>
        </p:nvPicPr>
        <p:blipFill>
          <a:blip r:embed="rId2"/>
          <a:stretch>
            <a:fillRect/>
          </a:stretch>
        </p:blipFill>
        <p:spPr>
          <a:xfrm>
            <a:off x="0" y="-55755"/>
            <a:ext cx="4429124" cy="691375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00034" y="142852"/>
            <a:ext cx="8229600" cy="1143000"/>
          </a:xfrm>
        </p:spPr>
        <p:txBody>
          <a:bodyPr>
            <a:normAutofit/>
          </a:bodyPr>
          <a:lstStyle/>
          <a:p>
            <a:r>
              <a:rPr lang="es-ES" sz="3200" dirty="0" smtClean="0"/>
              <a:t>La playa como espacio de sociabilidad a comienzos del siglo XX </a:t>
            </a:r>
            <a:endParaRPr lang="es-ES" sz="3200" dirty="0"/>
          </a:p>
        </p:txBody>
      </p:sp>
      <p:pic>
        <p:nvPicPr>
          <p:cNvPr id="8" name="3 Marcador de contenido" descr="00639FMHGE.jpg"/>
          <p:cNvPicPr>
            <a:picLocks noGrp="1" noChangeAspect="1"/>
          </p:cNvPicPr>
          <p:nvPr>
            <p:ph idx="1"/>
          </p:nvPr>
        </p:nvPicPr>
        <p:blipFill>
          <a:blip r:embed="rId2"/>
          <a:stretch>
            <a:fillRect/>
          </a:stretch>
        </p:blipFill>
        <p:spPr>
          <a:xfrm>
            <a:off x="-1" y="1285860"/>
            <a:ext cx="6858183" cy="4897885"/>
          </a:xfrm>
        </p:spPr>
      </p:pic>
      <p:sp>
        <p:nvSpPr>
          <p:cNvPr id="9" name="8 Rectángulo"/>
          <p:cNvSpPr/>
          <p:nvPr/>
        </p:nvSpPr>
        <p:spPr>
          <a:xfrm>
            <a:off x="1928794" y="6357958"/>
            <a:ext cx="7215206" cy="646331"/>
          </a:xfrm>
          <a:prstGeom prst="rect">
            <a:avLst/>
          </a:prstGeom>
        </p:spPr>
        <p:txBody>
          <a:bodyPr wrap="square">
            <a:spAutoFit/>
          </a:bodyPr>
          <a:lstStyle/>
          <a:p>
            <a:r>
              <a:rPr lang="es-ES" dirty="0" smtClean="0"/>
              <a:t>Terraza de la playa Ramírez. Barrio Parque Rodó. 1916.</a:t>
            </a:r>
            <a:br>
              <a:rPr lang="es-ES" dirty="0" smtClean="0"/>
            </a:br>
            <a:endParaRPr lang="es-E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571480"/>
          </a:xfrm>
        </p:spPr>
        <p:txBody>
          <a:bodyPr>
            <a:normAutofit fontScale="90000"/>
          </a:bodyPr>
          <a:lstStyle/>
          <a:p>
            <a:r>
              <a:rPr lang="es-ES" dirty="0" smtClean="0"/>
              <a:t> </a:t>
            </a:r>
            <a:br>
              <a:rPr lang="es-ES" dirty="0" smtClean="0"/>
            </a:br>
            <a:r>
              <a:rPr lang="es-ES" dirty="0" smtClean="0"/>
              <a:t>Playa Ramírez 1916.</a:t>
            </a:r>
            <a:br>
              <a:rPr lang="es-ES" dirty="0" smtClean="0"/>
            </a:br>
            <a:endParaRPr lang="es-ES" dirty="0"/>
          </a:p>
        </p:txBody>
      </p:sp>
      <p:pic>
        <p:nvPicPr>
          <p:cNvPr id="4" name="3 Marcador de contenido" descr="00640FMHGE.jpg"/>
          <p:cNvPicPr>
            <a:picLocks noGrp="1" noChangeAspect="1"/>
          </p:cNvPicPr>
          <p:nvPr>
            <p:ph idx="1"/>
          </p:nvPr>
        </p:nvPicPr>
        <p:blipFill>
          <a:blip r:embed="rId2"/>
          <a:stretch>
            <a:fillRect/>
          </a:stretch>
        </p:blipFill>
        <p:spPr>
          <a:xfrm>
            <a:off x="0" y="779721"/>
            <a:ext cx="8501090" cy="6078279"/>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42918"/>
          </a:xfrm>
        </p:spPr>
        <p:txBody>
          <a:bodyPr>
            <a:normAutofit fontScale="90000"/>
          </a:bodyPr>
          <a:lstStyle/>
          <a:p>
            <a:r>
              <a:rPr lang="es-ES" sz="3600" dirty="0" smtClean="0"/>
              <a:t/>
            </a:r>
            <a:br>
              <a:rPr lang="es-ES" sz="3600" dirty="0" smtClean="0"/>
            </a:br>
            <a:r>
              <a:rPr lang="es-ES" sz="3100" dirty="0" smtClean="0"/>
              <a:t>Concurso infantil de esculturas de arena. Playa Ramírez  1916</a:t>
            </a:r>
            <a:r>
              <a:rPr lang="es-ES" dirty="0" smtClean="0"/>
              <a:t/>
            </a:r>
            <a:br>
              <a:rPr lang="es-ES" dirty="0" smtClean="0"/>
            </a:br>
            <a:endParaRPr lang="es-ES" dirty="0"/>
          </a:p>
        </p:txBody>
      </p:sp>
      <p:pic>
        <p:nvPicPr>
          <p:cNvPr id="4" name="3 Marcador de contenido" descr="00684FMHGE.jpg"/>
          <p:cNvPicPr>
            <a:picLocks noGrp="1" noChangeAspect="1"/>
          </p:cNvPicPr>
          <p:nvPr>
            <p:ph idx="1"/>
          </p:nvPr>
        </p:nvPicPr>
        <p:blipFill>
          <a:blip r:embed="rId2"/>
          <a:stretch>
            <a:fillRect/>
          </a:stretch>
        </p:blipFill>
        <p:spPr>
          <a:xfrm>
            <a:off x="0" y="785794"/>
            <a:ext cx="8423870" cy="6072206"/>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571480"/>
          </a:xfrm>
        </p:spPr>
        <p:txBody>
          <a:bodyPr>
            <a:normAutofit fontScale="90000"/>
          </a:bodyPr>
          <a:lstStyle/>
          <a:p>
            <a:r>
              <a:rPr lang="es-ES" dirty="0" smtClean="0"/>
              <a:t/>
            </a:r>
            <a:br>
              <a:rPr lang="es-ES" dirty="0" smtClean="0"/>
            </a:br>
            <a:r>
              <a:rPr lang="es-ES" dirty="0" smtClean="0"/>
              <a:t/>
            </a:r>
            <a:br>
              <a:rPr lang="es-ES" dirty="0" smtClean="0"/>
            </a:br>
            <a:r>
              <a:rPr lang="es-ES" dirty="0" smtClean="0"/>
              <a:t>Playa Ramírez. 1917.</a:t>
            </a:r>
            <a:br>
              <a:rPr lang="es-ES" dirty="0" smtClean="0"/>
            </a:br>
            <a:r>
              <a:rPr lang="es-ES" dirty="0" smtClean="0"/>
              <a:t/>
            </a:r>
            <a:br>
              <a:rPr lang="es-ES" dirty="0" smtClean="0"/>
            </a:br>
            <a:endParaRPr lang="es-ES" dirty="0"/>
          </a:p>
        </p:txBody>
      </p:sp>
      <p:pic>
        <p:nvPicPr>
          <p:cNvPr id="4" name="3 Marcador de contenido" descr="01311FMHGE.jpg"/>
          <p:cNvPicPr>
            <a:picLocks noGrp="1" noChangeAspect="1"/>
          </p:cNvPicPr>
          <p:nvPr>
            <p:ph idx="1"/>
          </p:nvPr>
        </p:nvPicPr>
        <p:blipFill>
          <a:blip r:embed="rId2"/>
          <a:stretch>
            <a:fillRect/>
          </a:stretch>
        </p:blipFill>
        <p:spPr>
          <a:xfrm>
            <a:off x="-1" y="538796"/>
            <a:ext cx="8786843" cy="631920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113_xl_AC10092.jpg"/>
          <p:cNvPicPr>
            <a:picLocks noGrp="1" noChangeAspect="1"/>
          </p:cNvPicPr>
          <p:nvPr>
            <p:ph idx="1"/>
          </p:nvPr>
        </p:nvPicPr>
        <p:blipFill>
          <a:blip r:embed="rId2" cstate="print"/>
          <a:stretch>
            <a:fillRect/>
          </a:stretch>
        </p:blipFill>
        <p:spPr>
          <a:xfrm>
            <a:off x="1714480" y="37509"/>
            <a:ext cx="5500726" cy="6820491"/>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00034" y="0"/>
            <a:ext cx="8229600" cy="571480"/>
          </a:xfrm>
        </p:spPr>
        <p:txBody>
          <a:bodyPr>
            <a:normAutofit fontScale="90000"/>
          </a:bodyPr>
          <a:lstStyle/>
          <a:p>
            <a:r>
              <a:rPr lang="es-ES" sz="3200" dirty="0" smtClean="0"/>
              <a:t>Playa Ramírez. 1919</a:t>
            </a:r>
            <a:endParaRPr lang="es-ES" sz="3200" dirty="0"/>
          </a:p>
        </p:txBody>
      </p:sp>
      <p:pic>
        <p:nvPicPr>
          <p:cNvPr id="7" name="6 Marcador de contenido" descr="00636FMHGE.jpg"/>
          <p:cNvPicPr>
            <a:picLocks noGrp="1" noChangeAspect="1"/>
          </p:cNvPicPr>
          <p:nvPr>
            <p:ph idx="1"/>
          </p:nvPr>
        </p:nvPicPr>
        <p:blipFill>
          <a:blip r:embed="rId2"/>
          <a:stretch>
            <a:fillRect/>
          </a:stretch>
        </p:blipFill>
        <p:spPr>
          <a:xfrm>
            <a:off x="-1" y="553857"/>
            <a:ext cx="8715405" cy="6304143"/>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0"/>
            <a:ext cx="8229600" cy="642918"/>
          </a:xfrm>
        </p:spPr>
        <p:txBody>
          <a:bodyPr>
            <a:normAutofit fontScale="90000"/>
          </a:bodyPr>
          <a:lstStyle/>
          <a:p>
            <a:r>
              <a:rPr lang="es-ES" sz="3100" dirty="0" smtClean="0"/>
              <a:t/>
            </a:r>
            <a:br>
              <a:rPr lang="es-ES" sz="3100" dirty="0" smtClean="0"/>
            </a:br>
            <a:r>
              <a:rPr lang="es-ES" sz="3100" dirty="0" smtClean="0"/>
              <a:t>Concurso de figuras de arena. Playa Capurro. 1920</a:t>
            </a:r>
            <a:r>
              <a:rPr lang="es-ES" dirty="0" smtClean="0"/>
              <a:t/>
            </a:r>
            <a:br>
              <a:rPr lang="es-ES" dirty="0" smtClean="0"/>
            </a:br>
            <a:endParaRPr lang="es-ES" dirty="0"/>
          </a:p>
        </p:txBody>
      </p:sp>
      <p:pic>
        <p:nvPicPr>
          <p:cNvPr id="6" name="5 Marcador de contenido" descr="Playa Capurro Concurso de figuras de arena 1920.jpg"/>
          <p:cNvPicPr>
            <a:picLocks noGrp="1" noChangeAspect="1"/>
          </p:cNvPicPr>
          <p:nvPr>
            <p:ph idx="1"/>
          </p:nvPr>
        </p:nvPicPr>
        <p:blipFill>
          <a:blip r:embed="rId2"/>
          <a:stretch>
            <a:fillRect/>
          </a:stretch>
        </p:blipFill>
        <p:spPr>
          <a:xfrm>
            <a:off x="0" y="468809"/>
            <a:ext cx="8786842" cy="6389192"/>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571480"/>
          </a:xfrm>
        </p:spPr>
        <p:txBody>
          <a:bodyPr>
            <a:normAutofit fontScale="90000"/>
          </a:bodyPr>
          <a:lstStyle/>
          <a:p>
            <a:r>
              <a:rPr lang="es-ES" dirty="0" smtClean="0"/>
              <a:t/>
            </a:r>
            <a:br>
              <a:rPr lang="es-ES" dirty="0" smtClean="0"/>
            </a:br>
            <a:r>
              <a:rPr lang="es-ES" sz="3600" dirty="0" smtClean="0"/>
              <a:t>Playa Pocitos. 1932.</a:t>
            </a:r>
            <a:br>
              <a:rPr lang="es-ES" sz="3600" dirty="0" smtClean="0"/>
            </a:br>
            <a:endParaRPr lang="es-ES" sz="3600" dirty="0"/>
          </a:p>
        </p:txBody>
      </p:sp>
      <p:pic>
        <p:nvPicPr>
          <p:cNvPr id="4" name="3 Marcador de contenido" descr="0502FMHA.jpg"/>
          <p:cNvPicPr>
            <a:picLocks noGrp="1" noChangeAspect="1"/>
          </p:cNvPicPr>
          <p:nvPr>
            <p:ph idx="1"/>
          </p:nvPr>
        </p:nvPicPr>
        <p:blipFill>
          <a:blip r:embed="rId2"/>
          <a:stretch>
            <a:fillRect/>
          </a:stretch>
        </p:blipFill>
        <p:spPr>
          <a:xfrm>
            <a:off x="0" y="736503"/>
            <a:ext cx="8143900" cy="6121498"/>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0501FMHA.jpg"/>
          <p:cNvPicPr>
            <a:picLocks noGrp="1" noChangeAspect="1"/>
          </p:cNvPicPr>
          <p:nvPr>
            <p:ph idx="1"/>
          </p:nvPr>
        </p:nvPicPr>
        <p:blipFill>
          <a:blip r:embed="rId2"/>
          <a:stretch>
            <a:fillRect/>
          </a:stretch>
        </p:blipFill>
        <p:spPr>
          <a:xfrm>
            <a:off x="0" y="142853"/>
            <a:ext cx="9084756" cy="6715148"/>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71472" y="4071942"/>
            <a:ext cx="4857784" cy="2357454"/>
          </a:xfrm>
        </p:spPr>
        <p:txBody>
          <a:bodyPr/>
          <a:lstStyle/>
          <a:p>
            <a:r>
              <a:rPr lang="es-ES" dirty="0" smtClean="0"/>
              <a:t>Primera Guerra Mundial</a:t>
            </a:r>
            <a:endParaRPr lang="es-ES" dirty="0"/>
          </a:p>
        </p:txBody>
      </p:sp>
      <p:pic>
        <p:nvPicPr>
          <p:cNvPr id="8" name="7 Marcador de contenido" descr="trinchera_igm_getty_030113.jpg"/>
          <p:cNvPicPr>
            <a:picLocks noGrp="1" noChangeAspect="1"/>
          </p:cNvPicPr>
          <p:nvPr>
            <p:ph idx="1"/>
          </p:nvPr>
        </p:nvPicPr>
        <p:blipFill>
          <a:blip r:embed="rId2" cstate="print"/>
          <a:stretch>
            <a:fillRect/>
          </a:stretch>
        </p:blipFill>
        <p:spPr>
          <a:xfrm>
            <a:off x="0" y="0"/>
            <a:ext cx="6125182" cy="3214710"/>
          </a:xfrm>
        </p:spPr>
      </p:pic>
      <p:pic>
        <p:nvPicPr>
          <p:cNvPr id="4" name="3 Marcador de contenido" descr="Oxo.jpg"/>
          <p:cNvPicPr>
            <a:picLocks noChangeAspect="1"/>
          </p:cNvPicPr>
          <p:nvPr/>
        </p:nvPicPr>
        <p:blipFill>
          <a:blip r:embed="rId3"/>
          <a:stretch>
            <a:fillRect/>
          </a:stretch>
        </p:blipFill>
        <p:spPr>
          <a:xfrm>
            <a:off x="5492016" y="2332037"/>
            <a:ext cx="3651984" cy="452596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slide071.jpg"/>
          <p:cNvPicPr>
            <a:picLocks noGrp="1" noChangeAspect="1"/>
          </p:cNvPicPr>
          <p:nvPr>
            <p:ph idx="1"/>
          </p:nvPr>
        </p:nvPicPr>
        <p:blipFill>
          <a:blip r:embed="rId2"/>
          <a:stretch>
            <a:fillRect/>
          </a:stretch>
        </p:blipFill>
        <p:spPr>
          <a:xfrm>
            <a:off x="0" y="1"/>
            <a:ext cx="9144000" cy="68580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85720" y="285728"/>
            <a:ext cx="2828916" cy="441306"/>
          </a:xfrm>
        </p:spPr>
        <p:txBody>
          <a:bodyPr>
            <a:noAutofit/>
          </a:bodyPr>
          <a:lstStyle/>
          <a:p>
            <a:r>
              <a:rPr lang="es-ES" sz="2800" dirty="0" smtClean="0">
                <a:latin typeface="Aharoni" pitchFamily="2" charset="-79"/>
                <a:cs typeface="Aharoni" pitchFamily="2" charset="-79"/>
              </a:rPr>
              <a:t>Los locos veinte</a:t>
            </a:r>
            <a:endParaRPr lang="es-ES" sz="2800" dirty="0">
              <a:latin typeface="Aharoni" pitchFamily="2" charset="-79"/>
              <a:cs typeface="Aharoni" pitchFamily="2" charset="-79"/>
            </a:endParaRPr>
          </a:p>
        </p:txBody>
      </p:sp>
      <p:sp>
        <p:nvSpPr>
          <p:cNvPr id="6" name="5 Marcador de texto"/>
          <p:cNvSpPr>
            <a:spLocks noGrp="1"/>
          </p:cNvSpPr>
          <p:nvPr>
            <p:ph type="body" sz="half" idx="2"/>
          </p:nvPr>
        </p:nvSpPr>
        <p:spPr>
          <a:xfrm>
            <a:off x="214282" y="1285859"/>
            <a:ext cx="3214710" cy="2643207"/>
          </a:xfrm>
        </p:spPr>
        <p:txBody>
          <a:bodyPr>
            <a:normAutofit/>
          </a:bodyPr>
          <a:lstStyle/>
          <a:p>
            <a:r>
              <a:rPr lang="es-ES" sz="2400" dirty="0" smtClean="0"/>
              <a:t>Nuevo modelo de mujer</a:t>
            </a:r>
          </a:p>
          <a:p>
            <a:r>
              <a:rPr lang="es-ES" sz="2400" dirty="0" smtClean="0"/>
              <a:t>  </a:t>
            </a:r>
            <a:r>
              <a:rPr lang="es-ES" sz="2400" dirty="0" err="1" smtClean="0"/>
              <a:t>Garçonne</a:t>
            </a:r>
            <a:r>
              <a:rPr lang="es-ES" sz="2400" dirty="0" smtClean="0"/>
              <a:t> </a:t>
            </a:r>
          </a:p>
          <a:p>
            <a:r>
              <a:rPr lang="es-ES" sz="2400" dirty="0" smtClean="0"/>
              <a:t>  </a:t>
            </a:r>
            <a:r>
              <a:rPr lang="es-ES" sz="2400" dirty="0" err="1" smtClean="0"/>
              <a:t>Flappers</a:t>
            </a:r>
            <a:r>
              <a:rPr lang="es-ES" sz="2400" dirty="0" smtClean="0"/>
              <a:t> </a:t>
            </a:r>
          </a:p>
          <a:p>
            <a:r>
              <a:rPr lang="es-ES" sz="2400" dirty="0" smtClean="0"/>
              <a:t>  Deportista</a:t>
            </a:r>
          </a:p>
          <a:p>
            <a:endParaRPr lang="es-ES" dirty="0" smtClean="0"/>
          </a:p>
          <a:p>
            <a:endParaRPr lang="es-ES" dirty="0"/>
          </a:p>
        </p:txBody>
      </p:sp>
      <p:pic>
        <p:nvPicPr>
          <p:cNvPr id="8" name="7 Imagen" descr="Suzanne-Lenglen.jpg"/>
          <p:cNvPicPr>
            <a:picLocks noChangeAspect="1"/>
          </p:cNvPicPr>
          <p:nvPr/>
        </p:nvPicPr>
        <p:blipFill>
          <a:blip r:embed="rId2"/>
          <a:stretch>
            <a:fillRect/>
          </a:stretch>
        </p:blipFill>
        <p:spPr>
          <a:xfrm>
            <a:off x="1" y="4273052"/>
            <a:ext cx="3286116" cy="2584948"/>
          </a:xfrm>
          <a:prstGeom prst="rect">
            <a:avLst/>
          </a:prstGeom>
        </p:spPr>
      </p:pic>
      <p:pic>
        <p:nvPicPr>
          <p:cNvPr id="2050" name="Picture 2" descr="http://www.artbiznes.pl/wp-content/uploads/2013/08/Coco-Chanel-1.jpg"/>
          <p:cNvPicPr>
            <a:picLocks noChangeAspect="1" noChangeArrowheads="1"/>
          </p:cNvPicPr>
          <p:nvPr/>
        </p:nvPicPr>
        <p:blipFill>
          <a:blip r:embed="rId3" cstate="print"/>
          <a:srcRect/>
          <a:stretch>
            <a:fillRect/>
          </a:stretch>
        </p:blipFill>
        <p:spPr bwMode="auto">
          <a:xfrm>
            <a:off x="3428992" y="0"/>
            <a:ext cx="2431772" cy="3565485"/>
          </a:xfrm>
          <a:prstGeom prst="rect">
            <a:avLst/>
          </a:prstGeom>
          <a:noFill/>
        </p:spPr>
      </p:pic>
      <p:sp>
        <p:nvSpPr>
          <p:cNvPr id="10" name="9 CuadroTexto"/>
          <p:cNvSpPr txBox="1"/>
          <p:nvPr/>
        </p:nvSpPr>
        <p:spPr>
          <a:xfrm>
            <a:off x="3714744" y="4272677"/>
            <a:ext cx="2500330" cy="2862322"/>
          </a:xfrm>
          <a:prstGeom prst="rect">
            <a:avLst/>
          </a:prstGeom>
          <a:noFill/>
        </p:spPr>
        <p:txBody>
          <a:bodyPr wrap="square" numCol="1" rtlCol="0">
            <a:spAutoFit/>
          </a:bodyPr>
          <a:lstStyle/>
          <a:p>
            <a:r>
              <a:rPr lang="es-ES" dirty="0" smtClean="0"/>
              <a:t>Vestimenta:</a:t>
            </a:r>
          </a:p>
          <a:p>
            <a:endParaRPr lang="es-ES" dirty="0" smtClean="0"/>
          </a:p>
          <a:p>
            <a:r>
              <a:rPr lang="es-ES" dirty="0" smtClean="0"/>
              <a:t>Líneas sencillas </a:t>
            </a:r>
          </a:p>
          <a:p>
            <a:r>
              <a:rPr lang="es-ES" dirty="0" smtClean="0"/>
              <a:t>Silueta cilíndrica   </a:t>
            </a:r>
          </a:p>
          <a:p>
            <a:r>
              <a:rPr lang="es-ES" dirty="0" smtClean="0"/>
              <a:t>Se acorta la falda</a:t>
            </a:r>
          </a:p>
          <a:p>
            <a:r>
              <a:rPr lang="es-ES" dirty="0" smtClean="0"/>
              <a:t>Se aplana el pecho</a:t>
            </a:r>
          </a:p>
          <a:p>
            <a:r>
              <a:rPr lang="es-ES" dirty="0" smtClean="0"/>
              <a:t>La cintura baja</a:t>
            </a:r>
          </a:p>
          <a:p>
            <a:r>
              <a:rPr lang="es-ES" dirty="0" smtClean="0"/>
              <a:t>Vestimenta deportiva</a:t>
            </a:r>
          </a:p>
          <a:p>
            <a:endParaRPr lang="es-ES" dirty="0" smtClean="0"/>
          </a:p>
          <a:p>
            <a:endParaRPr lang="es-ES" dirty="0" smtClean="0"/>
          </a:p>
        </p:txBody>
      </p:sp>
      <p:sp>
        <p:nvSpPr>
          <p:cNvPr id="11" name="10 CuadroTexto"/>
          <p:cNvSpPr txBox="1"/>
          <p:nvPr/>
        </p:nvSpPr>
        <p:spPr>
          <a:xfrm>
            <a:off x="6858016" y="5357826"/>
            <a:ext cx="2071702" cy="646331"/>
          </a:xfrm>
          <a:prstGeom prst="rect">
            <a:avLst/>
          </a:prstGeom>
          <a:noFill/>
        </p:spPr>
        <p:txBody>
          <a:bodyPr wrap="square" rtlCol="0">
            <a:spAutoFit/>
          </a:bodyPr>
          <a:lstStyle/>
          <a:p>
            <a:r>
              <a:rPr lang="es-ES" dirty="0" smtClean="0"/>
              <a:t>Sombrero cloche</a:t>
            </a:r>
          </a:p>
          <a:p>
            <a:r>
              <a:rPr lang="es-ES" dirty="0" smtClean="0"/>
              <a:t>El cabello se acorta</a:t>
            </a:r>
          </a:p>
        </p:txBody>
      </p:sp>
      <p:sp>
        <p:nvSpPr>
          <p:cNvPr id="12" name="11 CuadroTexto"/>
          <p:cNvSpPr txBox="1"/>
          <p:nvPr/>
        </p:nvSpPr>
        <p:spPr>
          <a:xfrm>
            <a:off x="7072330" y="4357694"/>
            <a:ext cx="2071670" cy="369332"/>
          </a:xfrm>
          <a:prstGeom prst="rect">
            <a:avLst/>
          </a:prstGeom>
          <a:noFill/>
        </p:spPr>
        <p:txBody>
          <a:bodyPr wrap="square" rtlCol="0">
            <a:spAutoFit/>
          </a:bodyPr>
          <a:lstStyle/>
          <a:p>
            <a:r>
              <a:rPr lang="es-ES" dirty="0" smtClean="0"/>
              <a:t> Norma </a:t>
            </a:r>
            <a:r>
              <a:rPr lang="es-ES" dirty="0" err="1" smtClean="0"/>
              <a:t>Talmadge</a:t>
            </a:r>
            <a:endParaRPr lang="es-ES" dirty="0"/>
          </a:p>
        </p:txBody>
      </p:sp>
      <p:sp>
        <p:nvSpPr>
          <p:cNvPr id="13" name="12 CuadroTexto"/>
          <p:cNvSpPr txBox="1"/>
          <p:nvPr/>
        </p:nvSpPr>
        <p:spPr>
          <a:xfrm>
            <a:off x="214282" y="3857628"/>
            <a:ext cx="3071834" cy="369332"/>
          </a:xfrm>
          <a:prstGeom prst="rect">
            <a:avLst/>
          </a:prstGeom>
          <a:noFill/>
        </p:spPr>
        <p:txBody>
          <a:bodyPr wrap="square" rtlCol="0">
            <a:spAutoFit/>
          </a:bodyPr>
          <a:lstStyle/>
          <a:p>
            <a:r>
              <a:rPr lang="es-ES" dirty="0" smtClean="0"/>
              <a:t>Suzanne </a:t>
            </a:r>
            <a:r>
              <a:rPr lang="es-ES" dirty="0" err="1" smtClean="0"/>
              <a:t>Lenglen</a:t>
            </a:r>
            <a:endParaRPr lang="es-ES" dirty="0"/>
          </a:p>
        </p:txBody>
      </p:sp>
      <p:pic>
        <p:nvPicPr>
          <p:cNvPr id="15" name="14 Marcador de contenido" descr="Norma Talmadge Flappers.jpg"/>
          <p:cNvPicPr>
            <a:picLocks noGrp="1" noChangeAspect="1"/>
          </p:cNvPicPr>
          <p:nvPr>
            <p:ph idx="1"/>
          </p:nvPr>
        </p:nvPicPr>
        <p:blipFill>
          <a:blip r:embed="rId4"/>
          <a:stretch>
            <a:fillRect/>
          </a:stretch>
        </p:blipFill>
        <p:spPr>
          <a:xfrm>
            <a:off x="6072199" y="0"/>
            <a:ext cx="3071802" cy="414693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Marcador de contenido" descr="13-ac3b1os-20-2014-022.jpg"/>
          <p:cNvPicPr>
            <a:picLocks noGrp="1" noChangeAspect="1"/>
          </p:cNvPicPr>
          <p:nvPr>
            <p:ph sz="half" idx="4294967295"/>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Título"/>
          <p:cNvSpPr>
            <a:spLocks noGrp="1"/>
          </p:cNvSpPr>
          <p:nvPr>
            <p:ph type="title"/>
          </p:nvPr>
        </p:nvSpPr>
        <p:spPr/>
        <p:txBody>
          <a:bodyPr/>
          <a:lstStyle/>
          <a:p>
            <a:endParaRPr lang="es-ES"/>
          </a:p>
        </p:txBody>
      </p:sp>
      <p:sp>
        <p:nvSpPr>
          <p:cNvPr id="10" name="9 Marcador de texto"/>
          <p:cNvSpPr>
            <a:spLocks noGrp="1"/>
          </p:cNvSpPr>
          <p:nvPr>
            <p:ph type="body" idx="1"/>
          </p:nvPr>
        </p:nvSpPr>
        <p:spPr>
          <a:xfrm>
            <a:off x="4857752" y="285728"/>
            <a:ext cx="4286248" cy="1285884"/>
          </a:xfrm>
        </p:spPr>
        <p:txBody>
          <a:bodyPr>
            <a:normAutofit fontScale="92500" lnSpcReduction="20000"/>
          </a:bodyPr>
          <a:lstStyle/>
          <a:p>
            <a:r>
              <a:rPr lang="es-ES" dirty="0" err="1" smtClean="0"/>
              <a:t>Leola</a:t>
            </a:r>
            <a:r>
              <a:rPr lang="es-ES" dirty="0" smtClean="0"/>
              <a:t> N. King, primer agente de tráfico femenina de Estados Unidos, Washington DC </a:t>
            </a:r>
          </a:p>
          <a:p>
            <a:r>
              <a:rPr lang="es-ES" dirty="0" smtClean="0"/>
              <a:t>1918 </a:t>
            </a:r>
            <a:endParaRPr lang="es-ES" dirty="0"/>
          </a:p>
        </p:txBody>
      </p:sp>
      <p:pic>
        <p:nvPicPr>
          <p:cNvPr id="8" name="7 Marcador de contenido" descr="Leola N. King, primer agente de tráfico femenina de Estados Unidos, Washington DC [1918]. (2).jpg"/>
          <p:cNvPicPr>
            <a:picLocks noGrp="1" noChangeAspect="1"/>
          </p:cNvPicPr>
          <p:nvPr>
            <p:ph sz="half" idx="2"/>
          </p:nvPr>
        </p:nvPicPr>
        <p:blipFill>
          <a:blip r:embed="rId2"/>
          <a:stretch>
            <a:fillRect/>
          </a:stretch>
        </p:blipFill>
        <p:spPr>
          <a:xfrm>
            <a:off x="0" y="-1"/>
            <a:ext cx="4857752" cy="6390891"/>
          </a:xfrm>
        </p:spPr>
      </p:pic>
      <p:sp>
        <p:nvSpPr>
          <p:cNvPr id="11" name="10 Marcador de texto"/>
          <p:cNvSpPr>
            <a:spLocks noGrp="1"/>
          </p:cNvSpPr>
          <p:nvPr>
            <p:ph type="body" sz="quarter" idx="3"/>
          </p:nvPr>
        </p:nvSpPr>
        <p:spPr>
          <a:xfrm>
            <a:off x="5000629" y="2000240"/>
            <a:ext cx="4143372" cy="1282704"/>
          </a:xfrm>
        </p:spPr>
        <p:txBody>
          <a:bodyPr>
            <a:normAutofit fontScale="92500" lnSpcReduction="20000"/>
          </a:bodyPr>
          <a:lstStyle/>
          <a:p>
            <a:r>
              <a:rPr lang="es-ES" dirty="0" err="1" smtClean="0"/>
              <a:t>Gertrude</a:t>
            </a:r>
            <a:r>
              <a:rPr lang="es-ES" dirty="0" smtClean="0"/>
              <a:t> </a:t>
            </a:r>
            <a:r>
              <a:rPr lang="es-ES" dirty="0" err="1" smtClean="0"/>
              <a:t>Ederle</a:t>
            </a:r>
            <a:r>
              <a:rPr lang="es-ES" dirty="0" smtClean="0"/>
              <a:t> se convierte en la primera mujer en cruzar a nado el Canal Inglés. </a:t>
            </a:r>
          </a:p>
          <a:p>
            <a:r>
              <a:rPr lang="es-ES" dirty="0" smtClean="0"/>
              <a:t>6 de agosto de 1926</a:t>
            </a:r>
            <a:endParaRPr lang="es-ES" dirty="0"/>
          </a:p>
        </p:txBody>
      </p:sp>
      <p:pic>
        <p:nvPicPr>
          <p:cNvPr id="14" name="13 Marcador de contenido" descr="Gertrude Ederle se convierte en la primera mujer en cruzar a nado el Canal Inglés. [1926]..jpg"/>
          <p:cNvPicPr>
            <a:picLocks noGrp="1" noChangeAspect="1"/>
          </p:cNvPicPr>
          <p:nvPr>
            <p:ph sz="quarter" idx="4"/>
          </p:nvPr>
        </p:nvPicPr>
        <p:blipFill>
          <a:blip r:embed="rId3"/>
          <a:stretch>
            <a:fillRect/>
          </a:stretch>
        </p:blipFill>
        <p:spPr>
          <a:xfrm>
            <a:off x="4092113" y="3500438"/>
            <a:ext cx="5051887" cy="3357562"/>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 name="6 Marcador de contenido" descr="Gertrude-Ederle-Empelicuñados.co_.jpg"/>
          <p:cNvPicPr>
            <a:picLocks noGrp="1" noChangeAspect="1"/>
          </p:cNvPicPr>
          <p:nvPr>
            <p:ph sz="half" idx="2"/>
          </p:nvPr>
        </p:nvPicPr>
        <p:blipFill>
          <a:blip r:embed="rId2"/>
          <a:stretch>
            <a:fillRect/>
          </a:stretch>
        </p:blipFill>
        <p:spPr>
          <a:xfrm>
            <a:off x="0" y="-1"/>
            <a:ext cx="4286248" cy="6874069"/>
          </a:xfrm>
        </p:spPr>
      </p:pic>
      <p:sp>
        <p:nvSpPr>
          <p:cNvPr id="5" name="4 Marcador de texto"/>
          <p:cNvSpPr>
            <a:spLocks noGrp="1"/>
          </p:cNvSpPr>
          <p:nvPr>
            <p:ph type="body" sz="quarter" idx="3"/>
          </p:nvPr>
        </p:nvSpPr>
        <p:spPr/>
        <p:txBody>
          <a:bodyPr/>
          <a:lstStyle/>
          <a:p>
            <a:r>
              <a:rPr lang="es-ES" dirty="0" err="1" smtClean="0"/>
              <a:t>Gertrude</a:t>
            </a:r>
            <a:r>
              <a:rPr lang="es-ES" dirty="0" smtClean="0"/>
              <a:t> </a:t>
            </a:r>
            <a:r>
              <a:rPr lang="es-ES" dirty="0" err="1" smtClean="0"/>
              <a:t>Ederle</a:t>
            </a:r>
            <a:r>
              <a:rPr lang="es-ES" dirty="0" smtClean="0"/>
              <a:t> (1905-2003)</a:t>
            </a:r>
            <a:endParaRPr lang="es-ES" dirty="0"/>
          </a:p>
        </p:txBody>
      </p:sp>
      <p:pic>
        <p:nvPicPr>
          <p:cNvPr id="8" name="7 Marcador de contenido" descr="U16156ACME.jpg"/>
          <p:cNvPicPr>
            <a:picLocks noGrp="1" noChangeAspect="1"/>
          </p:cNvPicPr>
          <p:nvPr>
            <p:ph sz="quarter" idx="4"/>
          </p:nvPr>
        </p:nvPicPr>
        <p:blipFill>
          <a:blip r:embed="rId3"/>
          <a:stretch>
            <a:fillRect/>
          </a:stretch>
        </p:blipFill>
        <p:spPr>
          <a:xfrm>
            <a:off x="4440001" y="3429001"/>
            <a:ext cx="4703999" cy="3429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4" name="3 Marcador de contenido"/>
          <p:cNvSpPr>
            <a:spLocks noGrp="1"/>
          </p:cNvSpPr>
          <p:nvPr>
            <p:ph sz="half" idx="2"/>
          </p:nvPr>
        </p:nvSpPr>
        <p:spPr>
          <a:xfrm>
            <a:off x="4357686" y="214290"/>
            <a:ext cx="4786314" cy="3571900"/>
          </a:xfrm>
        </p:spPr>
        <p:txBody>
          <a:bodyPr>
            <a:normAutofit lnSpcReduction="10000"/>
          </a:bodyPr>
          <a:lstStyle/>
          <a:p>
            <a:pPr>
              <a:buNone/>
            </a:pPr>
            <a:r>
              <a:rPr lang="es-ES" b="1" dirty="0" smtClean="0"/>
              <a:t>	Corsé</a:t>
            </a:r>
          </a:p>
          <a:p>
            <a:pPr>
              <a:buNone/>
            </a:pPr>
            <a:r>
              <a:rPr lang="es-ES" dirty="0" smtClean="0"/>
              <a:t>	Hacia 1880</a:t>
            </a:r>
          </a:p>
          <a:p>
            <a:pPr>
              <a:buNone/>
            </a:pPr>
            <a:r>
              <a:rPr lang="es-ES" dirty="0" smtClean="0"/>
              <a:t>	France</a:t>
            </a:r>
          </a:p>
          <a:p>
            <a:pPr>
              <a:buNone/>
            </a:pPr>
            <a:r>
              <a:rPr lang="es-ES" dirty="0" smtClean="0"/>
              <a:t>	Material: satén de seda azul; broches de acero; hueso (ballenas).</a:t>
            </a:r>
          </a:p>
          <a:p>
            <a:pPr>
              <a:buNone/>
            </a:pPr>
            <a:r>
              <a:rPr lang="es-ES" dirty="0" smtClean="0"/>
              <a:t>	Dimensión: 76 cm (busto) / 49 cm (cintura)</a:t>
            </a:r>
            <a:endParaRPr lang="es-ES" dirty="0"/>
          </a:p>
        </p:txBody>
      </p:sp>
      <p:pic>
        <p:nvPicPr>
          <p:cNvPr id="5" name="6 Marcador de contenido" descr="81_xl_AC00212.jpg"/>
          <p:cNvPicPr>
            <a:picLocks noGrp="1" noChangeAspect="1"/>
          </p:cNvPicPr>
          <p:nvPr>
            <p:ph sz="half" idx="1"/>
          </p:nvPr>
        </p:nvPicPr>
        <p:blipFill>
          <a:blip r:embed="rId2" cstate="print"/>
          <a:srcRect l="18864" t="8332" r="17928" b="15637"/>
          <a:stretch>
            <a:fillRect/>
          </a:stretch>
        </p:blipFill>
        <p:spPr>
          <a:xfrm>
            <a:off x="0" y="18728"/>
            <a:ext cx="4500594" cy="6839272"/>
          </a:xfrm>
        </p:spPr>
      </p:pic>
      <p:pic>
        <p:nvPicPr>
          <p:cNvPr id="6" name="5 Imagen" descr="Nana Monet.jpg"/>
          <p:cNvPicPr>
            <a:picLocks noChangeAspect="1"/>
          </p:cNvPicPr>
          <p:nvPr/>
        </p:nvPicPr>
        <p:blipFill>
          <a:blip r:embed="rId3"/>
          <a:stretch>
            <a:fillRect/>
          </a:stretch>
        </p:blipFill>
        <p:spPr>
          <a:xfrm>
            <a:off x="6738854" y="3714752"/>
            <a:ext cx="2405146" cy="3143248"/>
          </a:xfrm>
          <a:prstGeom prst="rect">
            <a:avLst/>
          </a:prstGeom>
        </p:spPr>
      </p:pic>
      <p:sp>
        <p:nvSpPr>
          <p:cNvPr id="7" name="6 CuadroTexto"/>
          <p:cNvSpPr txBox="1"/>
          <p:nvPr/>
        </p:nvSpPr>
        <p:spPr>
          <a:xfrm>
            <a:off x="4643438" y="5929330"/>
            <a:ext cx="2000264" cy="923330"/>
          </a:xfrm>
          <a:prstGeom prst="rect">
            <a:avLst/>
          </a:prstGeom>
          <a:noFill/>
        </p:spPr>
        <p:txBody>
          <a:bodyPr wrap="square" rtlCol="0">
            <a:spAutoFit/>
          </a:bodyPr>
          <a:lstStyle/>
          <a:p>
            <a:r>
              <a:rPr lang="es-ES" i="1" dirty="0" smtClean="0"/>
              <a:t>Nana</a:t>
            </a:r>
            <a:r>
              <a:rPr lang="es-ES" dirty="0" smtClean="0"/>
              <a:t>, </a:t>
            </a:r>
          </a:p>
          <a:p>
            <a:r>
              <a:rPr lang="es-ES" dirty="0" err="1" smtClean="0"/>
              <a:t>Edouard</a:t>
            </a:r>
            <a:r>
              <a:rPr lang="es-ES" dirty="0" smtClean="0"/>
              <a:t> </a:t>
            </a:r>
            <a:r>
              <a:rPr lang="es-ES" dirty="0" err="1" smtClean="0"/>
              <a:t>Manet</a:t>
            </a:r>
            <a:r>
              <a:rPr lang="es-ES" dirty="0" smtClean="0"/>
              <a:t>, 1877</a:t>
            </a:r>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134_xl_AC06819.jpg"/>
          <p:cNvPicPr>
            <a:picLocks noGrp="1" noChangeAspect="1"/>
          </p:cNvPicPr>
          <p:nvPr>
            <p:ph sz="half" idx="1"/>
          </p:nvPr>
        </p:nvPicPr>
        <p:blipFill>
          <a:blip r:embed="rId2" cstate="print"/>
          <a:stretch>
            <a:fillRect/>
          </a:stretch>
        </p:blipFill>
        <p:spPr>
          <a:xfrm>
            <a:off x="0" y="0"/>
            <a:ext cx="5429256" cy="6894293"/>
          </a:xfrm>
        </p:spPr>
      </p:pic>
      <p:sp>
        <p:nvSpPr>
          <p:cNvPr id="4" name="3 Marcador de contenido"/>
          <p:cNvSpPr>
            <a:spLocks noGrp="1"/>
          </p:cNvSpPr>
          <p:nvPr>
            <p:ph sz="half" idx="2"/>
          </p:nvPr>
        </p:nvSpPr>
        <p:spPr/>
        <p:txBody>
          <a:bodyPr/>
          <a:lstStyle/>
          <a:p>
            <a:endParaRPr lang="es-E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4" name="3 Marcador de contenido" descr="129_xl_AC01532.jpg"/>
          <p:cNvPicPr>
            <a:picLocks noGrp="1" noChangeAspect="1"/>
          </p:cNvPicPr>
          <p:nvPr>
            <p:ph sz="half" idx="1"/>
          </p:nvPr>
        </p:nvPicPr>
        <p:blipFill>
          <a:blip r:embed="rId2" cstate="print"/>
          <a:stretch>
            <a:fillRect/>
          </a:stretch>
        </p:blipFill>
        <p:spPr>
          <a:xfrm>
            <a:off x="0" y="0"/>
            <a:ext cx="4572000" cy="6895928"/>
          </a:xfrm>
        </p:spPr>
      </p:pic>
      <p:pic>
        <p:nvPicPr>
          <p:cNvPr id="7" name="6 Marcador de contenido" descr="130_xl_AC01586.jpg"/>
          <p:cNvPicPr>
            <a:picLocks noGrp="1" noChangeAspect="1"/>
          </p:cNvPicPr>
          <p:nvPr>
            <p:ph sz="half" idx="2"/>
          </p:nvPr>
        </p:nvPicPr>
        <p:blipFill>
          <a:blip r:embed="rId3" cstate="print"/>
          <a:stretch>
            <a:fillRect/>
          </a:stretch>
        </p:blipFill>
        <p:spPr>
          <a:xfrm>
            <a:off x="4830460" y="0"/>
            <a:ext cx="4313540" cy="3500438"/>
          </a:xfrm>
        </p:spPr>
      </p:pic>
      <p:pic>
        <p:nvPicPr>
          <p:cNvPr id="9" name="8 Imagen" descr="bd6df23a0ac011243696a350ae010684.jpg"/>
          <p:cNvPicPr>
            <a:picLocks noChangeAspect="1"/>
          </p:cNvPicPr>
          <p:nvPr/>
        </p:nvPicPr>
        <p:blipFill>
          <a:blip r:embed="rId4"/>
          <a:stretch>
            <a:fillRect/>
          </a:stretch>
        </p:blipFill>
        <p:spPr>
          <a:xfrm>
            <a:off x="4519620" y="3540510"/>
            <a:ext cx="4624380" cy="331749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Kestos1934.jpg"/>
          <p:cNvPicPr>
            <a:picLocks noGrp="1" noChangeAspect="1"/>
          </p:cNvPicPr>
          <p:nvPr>
            <p:ph sz="half" idx="1"/>
          </p:nvPr>
        </p:nvPicPr>
        <p:blipFill>
          <a:blip r:embed="rId2"/>
          <a:stretch>
            <a:fillRect/>
          </a:stretch>
        </p:blipFill>
        <p:spPr>
          <a:xfrm>
            <a:off x="-1" y="0"/>
            <a:ext cx="4726079" cy="5715016"/>
          </a:xfrm>
        </p:spPr>
      </p:pic>
      <p:pic>
        <p:nvPicPr>
          <p:cNvPr id="6" name="5 Marcador de contenido" descr="AP-FRAME-1391kestos-lingerie-art-deco-advert-1930s.jpg"/>
          <p:cNvPicPr>
            <a:picLocks noGrp="1" noChangeAspect="1"/>
          </p:cNvPicPr>
          <p:nvPr>
            <p:ph sz="half" idx="2"/>
          </p:nvPr>
        </p:nvPicPr>
        <p:blipFill>
          <a:blip r:embed="rId3"/>
          <a:stretch>
            <a:fillRect/>
          </a:stretch>
        </p:blipFill>
        <p:spPr>
          <a:xfrm>
            <a:off x="4643439" y="1111391"/>
            <a:ext cx="4500562" cy="5746609"/>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4" name="3 Marcador de contenido" descr="50.55.9a-b_CP4.jpg"/>
          <p:cNvPicPr>
            <a:picLocks noGrp="1" noChangeAspect="1"/>
          </p:cNvPicPr>
          <p:nvPr>
            <p:ph sz="half" idx="1"/>
          </p:nvPr>
        </p:nvPicPr>
        <p:blipFill>
          <a:blip r:embed="rId2"/>
          <a:stretch>
            <a:fillRect/>
          </a:stretch>
        </p:blipFill>
        <p:spPr>
          <a:xfrm>
            <a:off x="0" y="-1"/>
            <a:ext cx="4857752" cy="6884569"/>
          </a:xfrm>
        </p:spPr>
      </p:pic>
      <p:sp>
        <p:nvSpPr>
          <p:cNvPr id="6" name="5 Marcador de contenido"/>
          <p:cNvSpPr>
            <a:spLocks noGrp="1"/>
          </p:cNvSpPr>
          <p:nvPr>
            <p:ph sz="half" idx="2"/>
          </p:nvPr>
        </p:nvSpPr>
        <p:spPr>
          <a:xfrm>
            <a:off x="4857752" y="1428736"/>
            <a:ext cx="3829048" cy="4697427"/>
          </a:xfrm>
        </p:spPr>
        <p:txBody>
          <a:bodyPr/>
          <a:lstStyle/>
          <a:p>
            <a:pPr>
              <a:buNone/>
            </a:pPr>
            <a:r>
              <a:rPr lang="es-ES" b="1" dirty="0" smtClean="0"/>
              <a:t>	Traje de baño</a:t>
            </a:r>
          </a:p>
          <a:p>
            <a:pPr>
              <a:buNone/>
            </a:pPr>
            <a:r>
              <a:rPr lang="es-ES" dirty="0" smtClean="0"/>
              <a:t>	1920-1929</a:t>
            </a:r>
          </a:p>
          <a:p>
            <a:pPr>
              <a:buNone/>
            </a:pPr>
            <a:r>
              <a:rPr lang="es-ES" dirty="0" smtClean="0"/>
              <a:t>	Material: lana</a:t>
            </a:r>
          </a:p>
          <a:p>
            <a:endParaRPr lang="es-E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1979.124.4_F.jpg"/>
          <p:cNvPicPr>
            <a:picLocks noGrp="1" noChangeAspect="1"/>
          </p:cNvPicPr>
          <p:nvPr>
            <p:ph sz="half" idx="1"/>
          </p:nvPr>
        </p:nvPicPr>
        <p:blipFill>
          <a:blip r:embed="rId2"/>
          <a:stretch>
            <a:fillRect/>
          </a:stretch>
        </p:blipFill>
        <p:spPr>
          <a:xfrm>
            <a:off x="0" y="0"/>
            <a:ext cx="4378148" cy="6858000"/>
          </a:xfrm>
        </p:spPr>
      </p:pic>
      <p:sp>
        <p:nvSpPr>
          <p:cNvPr id="4" name="3 Marcador de contenido"/>
          <p:cNvSpPr>
            <a:spLocks noGrp="1"/>
          </p:cNvSpPr>
          <p:nvPr>
            <p:ph sz="half" idx="2"/>
          </p:nvPr>
        </p:nvSpPr>
        <p:spPr/>
        <p:txBody>
          <a:bodyPr/>
          <a:lstStyle/>
          <a:p>
            <a:pPr>
              <a:buNone/>
            </a:pPr>
            <a:r>
              <a:rPr lang="es-ES" b="1" dirty="0" smtClean="0"/>
              <a:t>	Traje de baño</a:t>
            </a:r>
          </a:p>
          <a:p>
            <a:pPr>
              <a:buNone/>
            </a:pPr>
            <a:r>
              <a:rPr lang="es-ES" dirty="0" smtClean="0"/>
              <a:t>	1920</a:t>
            </a:r>
          </a:p>
          <a:p>
            <a:pPr>
              <a:buNone/>
            </a:pPr>
            <a:r>
              <a:rPr lang="es-ES" dirty="0" smtClean="0"/>
              <a:t>	Material: lana</a:t>
            </a:r>
          </a:p>
          <a:p>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154_xl_AC09247.jpg"/>
          <p:cNvPicPr>
            <a:picLocks noGrp="1" noChangeAspect="1"/>
          </p:cNvPicPr>
          <p:nvPr>
            <p:ph sz="half" idx="1"/>
          </p:nvPr>
        </p:nvPicPr>
        <p:blipFill>
          <a:blip r:embed="rId2" cstate="print"/>
          <a:srcRect l="29137" t="4166" r="21858" b="3125"/>
          <a:stretch>
            <a:fillRect/>
          </a:stretch>
        </p:blipFill>
        <p:spPr>
          <a:xfrm>
            <a:off x="0" y="0"/>
            <a:ext cx="2786050" cy="6701580"/>
          </a:xfrm>
        </p:spPr>
      </p:pic>
      <p:sp>
        <p:nvSpPr>
          <p:cNvPr id="4" name="3 Marcador de contenido"/>
          <p:cNvSpPr>
            <a:spLocks noGrp="1"/>
          </p:cNvSpPr>
          <p:nvPr>
            <p:ph sz="half" idx="2"/>
          </p:nvPr>
        </p:nvSpPr>
        <p:spPr>
          <a:xfrm>
            <a:off x="2928926" y="285728"/>
            <a:ext cx="6000792" cy="6429420"/>
          </a:xfrm>
        </p:spPr>
        <p:txBody>
          <a:bodyPr>
            <a:normAutofit fontScale="70000" lnSpcReduction="20000"/>
          </a:bodyPr>
          <a:lstStyle/>
          <a:p>
            <a:pPr>
              <a:buNone/>
            </a:pPr>
            <a:r>
              <a:rPr lang="es-ES" b="1" dirty="0" smtClean="0"/>
              <a:t>	Ropa de playa</a:t>
            </a:r>
          </a:p>
          <a:p>
            <a:pPr>
              <a:buNone/>
            </a:pPr>
            <a:r>
              <a:rPr lang="es-ES" dirty="0" smtClean="0"/>
              <a:t>	Hacia 1929 </a:t>
            </a:r>
          </a:p>
          <a:p>
            <a:pPr>
              <a:buNone/>
            </a:pPr>
            <a:r>
              <a:rPr lang="es-ES" dirty="0" smtClean="0"/>
              <a:t>	Francia</a:t>
            </a:r>
          </a:p>
          <a:p>
            <a:pPr>
              <a:buNone/>
            </a:pPr>
            <a:r>
              <a:rPr lang="es-ES" dirty="0" smtClean="0"/>
              <a:t>	Diseñador: Jean </a:t>
            </a:r>
            <a:r>
              <a:rPr lang="es-ES" dirty="0" err="1" smtClean="0"/>
              <a:t>Patou</a:t>
            </a:r>
            <a:endParaRPr lang="es-ES" dirty="0" smtClean="0"/>
          </a:p>
          <a:p>
            <a:pPr>
              <a:buNone/>
            </a:pPr>
            <a:r>
              <a:rPr lang="es-ES" dirty="0" smtClean="0"/>
              <a:t>	Material: rayón negro en tejido de punto.</a:t>
            </a:r>
          </a:p>
          <a:p>
            <a:pPr>
              <a:buNone/>
            </a:pPr>
            <a:endParaRPr lang="es-ES" dirty="0" smtClean="0"/>
          </a:p>
          <a:p>
            <a:pPr>
              <a:buNone/>
            </a:pPr>
            <a:r>
              <a:rPr lang="es-ES" dirty="0" smtClean="0"/>
              <a:t>	El material de este equipo es una fibra, el rayón, hecho por el hombre, que generó mucha atención en el momento. </a:t>
            </a:r>
          </a:p>
          <a:p>
            <a:pPr>
              <a:buNone/>
            </a:pPr>
            <a:r>
              <a:rPr lang="es-ES" dirty="0" smtClean="0"/>
              <a:t>	</a:t>
            </a:r>
            <a:r>
              <a:rPr lang="es-ES" dirty="0" err="1" smtClean="0"/>
              <a:t>Patou</a:t>
            </a:r>
            <a:r>
              <a:rPr lang="es-ES" dirty="0" smtClean="0"/>
              <a:t>  trabajó con ropa deportiva de su primera época con mucho éxito. </a:t>
            </a:r>
          </a:p>
          <a:p>
            <a:pPr>
              <a:buNone/>
            </a:pPr>
            <a:r>
              <a:rPr lang="es-ES" dirty="0" smtClean="0"/>
              <a:t/>
            </a:r>
            <a:br>
              <a:rPr lang="es-ES" dirty="0" smtClean="0"/>
            </a:br>
            <a:r>
              <a:rPr lang="es-ES" dirty="0" smtClean="0"/>
              <a:t>El "</a:t>
            </a:r>
            <a:r>
              <a:rPr lang="es-ES" dirty="0" err="1" smtClean="0"/>
              <a:t>garçonne</a:t>
            </a:r>
            <a:r>
              <a:rPr lang="es-ES" dirty="0" smtClean="0"/>
              <a:t>", un nuevo estilo popular para las mujeres después de la Primera Guerra Mundial, mostró como objetivo el eliminar el sesgo de género en la ropa. Las mujeres comenzaron a usar pantalones, que habían sido anteriormente un símbolo de la ropa de hombre, a pesar de que fueron llevados solamente dentro de la casa o en los centros turísticos. </a:t>
            </a:r>
          </a:p>
          <a:p>
            <a:pPr>
              <a:buNone/>
            </a:pPr>
            <a:r>
              <a:rPr lang="es-ES" dirty="0" smtClean="0"/>
              <a:t>	El uso habitual por las mujeres de pantalones en público sólo se produjo después de la Segunda Guerra Mundial. </a:t>
            </a:r>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8" name="7 Marcador de contenido" descr="chanel-on-lifars-shoulders.jpg"/>
          <p:cNvPicPr>
            <a:picLocks noGrp="1" noChangeAspect="1"/>
          </p:cNvPicPr>
          <p:nvPr>
            <p:ph sz="half" idx="2"/>
          </p:nvPr>
        </p:nvPicPr>
        <p:blipFill>
          <a:blip r:embed="rId2"/>
          <a:stretch>
            <a:fillRect/>
          </a:stretch>
        </p:blipFill>
        <p:spPr>
          <a:xfrm>
            <a:off x="4335900" y="0"/>
            <a:ext cx="4808100" cy="6858000"/>
          </a:xfrm>
        </p:spPr>
      </p:pic>
      <p:pic>
        <p:nvPicPr>
          <p:cNvPr id="7" name="6 Marcador de contenido" descr="ellas-tambien-llevan-los-pantalones_gallery_r.jpg"/>
          <p:cNvPicPr>
            <a:picLocks noGrp="1" noChangeAspect="1"/>
          </p:cNvPicPr>
          <p:nvPr>
            <p:ph sz="half" idx="1"/>
          </p:nvPr>
        </p:nvPicPr>
        <p:blipFill>
          <a:blip r:embed="rId3"/>
          <a:stretch>
            <a:fillRect/>
          </a:stretch>
        </p:blipFill>
        <p:spPr>
          <a:xfrm>
            <a:off x="-1" y="0"/>
            <a:ext cx="4211619" cy="6858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latin typeface="Baskerville Old Face" pitchFamily="18" charset="0"/>
              </a:rPr>
              <a:t>Disfrutando la paloma…</a:t>
            </a:r>
            <a:endParaRPr lang="es-ES" dirty="0">
              <a:latin typeface="Baskerville Old Face" pitchFamily="18" charset="0"/>
            </a:endParaRPr>
          </a:p>
        </p:txBody>
      </p:sp>
      <p:sp>
        <p:nvSpPr>
          <p:cNvPr id="5" name="4 Marcador de texto"/>
          <p:cNvSpPr>
            <a:spLocks noGrp="1"/>
          </p:cNvSpPr>
          <p:nvPr>
            <p:ph type="body" idx="1"/>
          </p:nvPr>
        </p:nvSpPr>
        <p:spPr/>
        <p:txBody>
          <a:bodyPr/>
          <a:lstStyle/>
          <a:p>
            <a:endParaRPr lang="es-E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pic>
        <p:nvPicPr>
          <p:cNvPr id="5" name="4 Marcador de contenido" descr="IMG-20161229-WA0001.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IMG-20161229-WA0010.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4" name="3 Marcador de contenido" descr="102_xl_AC00727.jpg"/>
          <p:cNvPicPr>
            <a:picLocks noGrp="1" noChangeAspect="1"/>
          </p:cNvPicPr>
          <p:nvPr>
            <p:ph sz="half" idx="1"/>
          </p:nvPr>
        </p:nvPicPr>
        <p:blipFill>
          <a:blip r:embed="rId2" cstate="print"/>
          <a:srcRect l="23076" r="14103"/>
          <a:stretch>
            <a:fillRect/>
          </a:stretch>
        </p:blipFill>
        <p:spPr>
          <a:xfrm>
            <a:off x="0" y="-45358"/>
            <a:ext cx="3500462" cy="6903358"/>
          </a:xfrm>
        </p:spPr>
      </p:pic>
      <p:sp>
        <p:nvSpPr>
          <p:cNvPr id="6" name="5 Marcador de contenido"/>
          <p:cNvSpPr>
            <a:spLocks noGrp="1"/>
          </p:cNvSpPr>
          <p:nvPr>
            <p:ph sz="half" idx="2"/>
          </p:nvPr>
        </p:nvSpPr>
        <p:spPr>
          <a:xfrm>
            <a:off x="3714744" y="285728"/>
            <a:ext cx="5214974" cy="6215106"/>
          </a:xfrm>
        </p:spPr>
        <p:txBody>
          <a:bodyPr>
            <a:normAutofit fontScale="62500" lnSpcReduction="20000"/>
          </a:bodyPr>
          <a:lstStyle/>
          <a:p>
            <a:pPr>
              <a:buNone/>
            </a:pPr>
            <a:r>
              <a:rPr lang="es-ES" b="1" dirty="0" smtClean="0"/>
              <a:t>	Corsé</a:t>
            </a:r>
          </a:p>
          <a:p>
            <a:pPr>
              <a:buNone/>
            </a:pPr>
            <a:r>
              <a:rPr lang="es-ES" dirty="0" smtClean="0"/>
              <a:t>	Hacia 1900</a:t>
            </a:r>
          </a:p>
          <a:p>
            <a:pPr>
              <a:buNone/>
            </a:pPr>
            <a:r>
              <a:rPr lang="es-ES" dirty="0" smtClean="0"/>
              <a:t>	Material del corsé: brocado de algodón negro con estampado de flores pequeñas; broches de acero; ligas en la parte delantera.</a:t>
            </a:r>
          </a:p>
          <a:p>
            <a:pPr>
              <a:buNone/>
            </a:pPr>
            <a:r>
              <a:rPr lang="es-ES" dirty="0" smtClean="0"/>
              <a:t>	Dimensión: 76cm (Busto) / 52 cm (cintura)</a:t>
            </a:r>
          </a:p>
          <a:p>
            <a:pPr>
              <a:buNone/>
            </a:pPr>
            <a:endParaRPr lang="es-ES" dirty="0" smtClean="0"/>
          </a:p>
          <a:p>
            <a:pPr>
              <a:buNone/>
            </a:pPr>
            <a:r>
              <a:rPr lang="es-ES" dirty="0" smtClean="0"/>
              <a:t>	El corsé aquí está soportado por broches de acero largo en la parte delantera y huesos/ballenas alrededor de todo el cuerpo. Se necesitan estos refuerzos para suprimir el abdomen y hacer hincapié en las caderas. </a:t>
            </a:r>
          </a:p>
          <a:p>
            <a:pPr>
              <a:buNone/>
            </a:pPr>
            <a:r>
              <a:rPr lang="es-ES" dirty="0" smtClean="0"/>
              <a:t/>
            </a:r>
            <a:br>
              <a:rPr lang="es-ES" dirty="0" smtClean="0"/>
            </a:br>
            <a:r>
              <a:rPr lang="es-ES" dirty="0" smtClean="0"/>
              <a:t>El cuerpo de la mujer se apretó más firmemente en corsés en los primeros días del siglo XX. El cuerpo tuvo que ser obligado a adaptarse a lo artificial de la curva “S” del vestido, que hace hincapié en el busto y las caderas, al tiempo que generaba una cintura lo más pequeña posible.</a:t>
            </a:r>
          </a:p>
          <a:p>
            <a:pPr>
              <a:buNone/>
            </a:pPr>
            <a:endParaRPr lang="es-ES" dirty="0" smtClean="0"/>
          </a:p>
          <a:p>
            <a:pPr>
              <a:buNone/>
            </a:pPr>
            <a:r>
              <a:rPr lang="es-ES" dirty="0" smtClean="0"/>
              <a:t>	 </a:t>
            </a:r>
            <a:r>
              <a:rPr lang="es-ES" dirty="0" err="1" smtClean="0"/>
              <a:t>Poiret</a:t>
            </a:r>
            <a:r>
              <a:rPr lang="es-ES" dirty="0" smtClean="0"/>
              <a:t> introdujo el vestido-corsé libre en 1906, aunque las mujeres no fueron completamente liberados del corsé hasta después de la Primera Guerra Mundial</a:t>
            </a:r>
          </a:p>
          <a:p>
            <a:pPr>
              <a:buNone/>
            </a:pPr>
            <a:endParaRPr lang="es-E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IMG-20161229-WA0011.jpg"/>
          <p:cNvPicPr>
            <a:picLocks noGrp="1" noChangeAspect="1"/>
          </p:cNvPicPr>
          <p:nvPr>
            <p:ph idx="1"/>
          </p:nvPr>
        </p:nvPicPr>
        <p:blipFill>
          <a:blip r:embed="rId2"/>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ubtítulo"/>
          <p:cNvSpPr>
            <a:spLocks noGrp="1"/>
          </p:cNvSpPr>
          <p:nvPr>
            <p:ph type="subTitle" idx="1"/>
          </p:nvPr>
        </p:nvSpPr>
        <p:spPr>
          <a:xfrm>
            <a:off x="785786" y="3429000"/>
            <a:ext cx="4572032" cy="1752600"/>
          </a:xfrm>
        </p:spPr>
        <p:txBody>
          <a:bodyPr/>
          <a:lstStyle/>
          <a:p>
            <a:pPr algn="l"/>
            <a:r>
              <a:rPr lang="es-ES" dirty="0" smtClean="0"/>
              <a:t>1929-37</a:t>
            </a:r>
            <a:endParaRPr lang="es-ES" dirty="0"/>
          </a:p>
        </p:txBody>
      </p:sp>
      <p:pic>
        <p:nvPicPr>
          <p:cNvPr id="5" name="3 Marcador de contenido" descr="6.jpg"/>
          <p:cNvPicPr>
            <a:picLocks noChangeAspect="1"/>
          </p:cNvPicPr>
          <p:nvPr/>
        </p:nvPicPr>
        <p:blipFill>
          <a:blip r:embed="rId2"/>
          <a:srcRect l="20405" r="21589"/>
          <a:stretch>
            <a:fillRect/>
          </a:stretch>
        </p:blipFill>
        <p:spPr>
          <a:xfrm>
            <a:off x="3857620" y="22915"/>
            <a:ext cx="5286380" cy="6835086"/>
          </a:xfrm>
          <a:prstGeom prst="rect">
            <a:avLst/>
          </a:prstGeom>
        </p:spPr>
      </p:pic>
      <p:sp>
        <p:nvSpPr>
          <p:cNvPr id="2" name="1 Título"/>
          <p:cNvSpPr>
            <a:spLocks noGrp="1"/>
          </p:cNvSpPr>
          <p:nvPr>
            <p:ph type="ctrTitle"/>
          </p:nvPr>
        </p:nvSpPr>
        <p:spPr>
          <a:xfrm>
            <a:off x="0" y="285728"/>
            <a:ext cx="5286380" cy="3000396"/>
          </a:xfrm>
        </p:spPr>
        <p:txBody>
          <a:bodyPr>
            <a:normAutofit/>
          </a:bodyPr>
          <a:lstStyle/>
          <a:p>
            <a:r>
              <a:rPr lang="es-ES" sz="5400" dirty="0" smtClean="0">
                <a:latin typeface="Aharoni" pitchFamily="2" charset="-79"/>
                <a:cs typeface="Aharoni" pitchFamily="2" charset="-79"/>
              </a:rPr>
              <a:t>La </a:t>
            </a:r>
            <a:br>
              <a:rPr lang="es-ES" sz="5400" dirty="0" smtClean="0">
                <a:latin typeface="Aharoni" pitchFamily="2" charset="-79"/>
                <a:cs typeface="Aharoni" pitchFamily="2" charset="-79"/>
              </a:rPr>
            </a:br>
            <a:r>
              <a:rPr lang="es-ES" sz="5400" dirty="0" smtClean="0">
                <a:latin typeface="Aharoni" pitchFamily="2" charset="-79"/>
                <a:cs typeface="Aharoni" pitchFamily="2" charset="-79"/>
              </a:rPr>
              <a:t>Gran Depresión</a:t>
            </a:r>
            <a:endParaRPr lang="es-ES" sz="54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descr="slide37.jpg"/>
          <p:cNvPicPr>
            <a:picLocks noGrp="1" noChangeAspect="1"/>
          </p:cNvPicPr>
          <p:nvPr>
            <p:ph idx="1"/>
          </p:nvPr>
        </p:nvPicPr>
        <p:blipFill>
          <a:blip r:embed="rId2"/>
          <a:stretch>
            <a:fillRect/>
          </a:stretch>
        </p:blipFill>
        <p:spPr>
          <a:xfrm>
            <a:off x="1" y="1"/>
            <a:ext cx="9144000" cy="6858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pic>
        <p:nvPicPr>
          <p:cNvPr id="4" name="3 Marcador de contenido" descr="Joan Crawfords Letty Lynton 1932 Adrian.jpg"/>
          <p:cNvPicPr>
            <a:picLocks noGrp="1" noChangeAspect="1"/>
          </p:cNvPicPr>
          <p:nvPr>
            <p:ph sz="half" idx="1"/>
          </p:nvPr>
        </p:nvPicPr>
        <p:blipFill>
          <a:blip r:embed="rId2"/>
          <a:stretch>
            <a:fillRect/>
          </a:stretch>
        </p:blipFill>
        <p:spPr>
          <a:xfrm>
            <a:off x="0" y="0"/>
            <a:ext cx="4937759" cy="6858000"/>
          </a:xfrm>
        </p:spPr>
      </p:pic>
      <p:sp>
        <p:nvSpPr>
          <p:cNvPr id="6" name="5 Marcador de contenido"/>
          <p:cNvSpPr>
            <a:spLocks noGrp="1"/>
          </p:cNvSpPr>
          <p:nvPr>
            <p:ph sz="half" idx="2"/>
          </p:nvPr>
        </p:nvSpPr>
        <p:spPr/>
        <p:txBody>
          <a:bodyPr/>
          <a:lstStyle/>
          <a:p>
            <a:pPr>
              <a:buNone/>
            </a:pPr>
            <a:r>
              <a:rPr lang="es-ES" dirty="0" smtClean="0"/>
              <a:t>	Joan Crawford en </a:t>
            </a:r>
          </a:p>
          <a:p>
            <a:pPr>
              <a:buNone/>
            </a:pPr>
            <a:r>
              <a:rPr lang="es-ES" i="1" dirty="0" smtClean="0"/>
              <a:t>	</a:t>
            </a:r>
            <a:r>
              <a:rPr lang="es-ES" i="1" dirty="0" err="1" smtClean="0"/>
              <a:t>Letty</a:t>
            </a:r>
            <a:r>
              <a:rPr lang="es-ES" i="1" dirty="0" smtClean="0"/>
              <a:t> </a:t>
            </a:r>
            <a:r>
              <a:rPr lang="es-ES" i="1" dirty="0" err="1" smtClean="0"/>
              <a:t>Lynton</a:t>
            </a:r>
            <a:r>
              <a:rPr lang="es-ES" dirty="0" smtClean="0"/>
              <a:t>, 1932.</a:t>
            </a:r>
          </a:p>
          <a:p>
            <a:pPr>
              <a:buNone/>
            </a:pPr>
            <a:r>
              <a:rPr lang="es-ES" dirty="0" smtClean="0"/>
              <a:t>	Adrian</a:t>
            </a:r>
            <a:endParaRPr lang="es-E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1-2-7A6-25-ExplorePAHistory-a0h2y4-a_349.jpg"/>
          <p:cNvPicPr>
            <a:picLocks noGrp="1" noChangeAspect="1"/>
          </p:cNvPicPr>
          <p:nvPr>
            <p:ph sz="half" idx="1"/>
          </p:nvPr>
        </p:nvPicPr>
        <p:blipFill>
          <a:blip r:embed="rId2" cstate="print"/>
          <a:stretch>
            <a:fillRect/>
          </a:stretch>
        </p:blipFill>
        <p:spPr>
          <a:xfrm>
            <a:off x="-1" y="0"/>
            <a:ext cx="8951205" cy="6858000"/>
          </a:xfrm>
        </p:spPr>
      </p:pic>
      <p:sp>
        <p:nvSpPr>
          <p:cNvPr id="4" name="3 Marcador de contenido"/>
          <p:cNvSpPr>
            <a:spLocks noGrp="1"/>
          </p:cNvSpPr>
          <p:nvPr>
            <p:ph sz="half" idx="2"/>
          </p:nvPr>
        </p:nvSpPr>
        <p:spPr/>
        <p:txBody>
          <a:bodyPr/>
          <a:lstStyle/>
          <a:p>
            <a:endParaRPr lang="es-E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57818" y="0"/>
            <a:ext cx="3786182" cy="2285992"/>
          </a:xfrm>
        </p:spPr>
        <p:txBody>
          <a:bodyPr>
            <a:normAutofit/>
          </a:bodyPr>
          <a:lstStyle/>
          <a:p>
            <a:r>
              <a:rPr lang="es-ES" sz="3200" dirty="0" smtClean="0"/>
              <a:t>Johnny </a:t>
            </a:r>
            <a:r>
              <a:rPr lang="es-ES" sz="3200" dirty="0" err="1" smtClean="0"/>
              <a:t>Weissmuller</a:t>
            </a:r>
            <a:r>
              <a:rPr lang="es-ES" sz="3200" dirty="0" smtClean="0"/>
              <a:t/>
            </a:r>
            <a:br>
              <a:rPr lang="es-ES" sz="3200" dirty="0" smtClean="0"/>
            </a:br>
            <a:r>
              <a:rPr lang="es-ES" sz="2700" dirty="0" smtClean="0"/>
              <a:t>(1904-1984)</a:t>
            </a:r>
            <a:br>
              <a:rPr lang="es-ES" sz="2700" dirty="0" smtClean="0"/>
            </a:br>
            <a:r>
              <a:rPr lang="es-ES" sz="3200" dirty="0" err="1" smtClean="0"/>
              <a:t>Tarzán</a:t>
            </a:r>
            <a:r>
              <a:rPr lang="es-ES" sz="3200" dirty="0" smtClean="0"/>
              <a:t> </a:t>
            </a:r>
            <a:br>
              <a:rPr lang="es-ES" sz="3200" dirty="0" smtClean="0"/>
            </a:br>
            <a:r>
              <a:rPr lang="es-ES" sz="2700" dirty="0" smtClean="0"/>
              <a:t>(1932-?)</a:t>
            </a:r>
            <a:endParaRPr lang="es-ES" sz="2700" dirty="0"/>
          </a:p>
        </p:txBody>
      </p:sp>
      <p:pic>
        <p:nvPicPr>
          <p:cNvPr id="5" name="4 Marcador de contenido" descr="002-johnny-weissmuller-theredlist.jpg"/>
          <p:cNvPicPr>
            <a:picLocks noGrp="1" noChangeAspect="1"/>
          </p:cNvPicPr>
          <p:nvPr>
            <p:ph sz="half" idx="1"/>
          </p:nvPr>
        </p:nvPicPr>
        <p:blipFill>
          <a:blip r:embed="rId2"/>
          <a:stretch>
            <a:fillRect/>
          </a:stretch>
        </p:blipFill>
        <p:spPr>
          <a:xfrm>
            <a:off x="0" y="0"/>
            <a:ext cx="5473521" cy="6858000"/>
          </a:xfrm>
        </p:spPr>
      </p:pic>
      <p:pic>
        <p:nvPicPr>
          <p:cNvPr id="6" name="5 Marcador de contenido" descr="564d182b9d621__25.jpg"/>
          <p:cNvPicPr>
            <a:picLocks noGrp="1" noChangeAspect="1"/>
          </p:cNvPicPr>
          <p:nvPr>
            <p:ph sz="half" idx="2"/>
          </p:nvPr>
        </p:nvPicPr>
        <p:blipFill>
          <a:blip r:embed="rId3"/>
          <a:stretch>
            <a:fillRect/>
          </a:stretch>
        </p:blipFill>
        <p:spPr>
          <a:xfrm>
            <a:off x="5540302" y="2332037"/>
            <a:ext cx="3603698" cy="4525963"/>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texto"/>
          <p:cNvSpPr>
            <a:spLocks noGrp="1"/>
          </p:cNvSpPr>
          <p:nvPr>
            <p:ph type="body" idx="1"/>
          </p:nvPr>
        </p:nvSpPr>
        <p:spPr/>
        <p:txBody>
          <a:bodyPr/>
          <a:lstStyle/>
          <a:p>
            <a:endParaRPr lang="es-ES"/>
          </a:p>
        </p:txBody>
      </p:sp>
      <p:pic>
        <p:nvPicPr>
          <p:cNvPr id="10" name="9 Marcador de contenido" descr="1982.82.19ab_F.jpg"/>
          <p:cNvPicPr>
            <a:picLocks noGrp="1" noChangeAspect="1"/>
          </p:cNvPicPr>
          <p:nvPr>
            <p:ph sz="half" idx="2"/>
          </p:nvPr>
        </p:nvPicPr>
        <p:blipFill>
          <a:blip r:embed="rId2"/>
          <a:stretch>
            <a:fillRect/>
          </a:stretch>
        </p:blipFill>
        <p:spPr>
          <a:xfrm>
            <a:off x="0" y="0"/>
            <a:ext cx="5022929" cy="6072206"/>
          </a:xfrm>
        </p:spPr>
      </p:pic>
      <p:sp>
        <p:nvSpPr>
          <p:cNvPr id="8" name="7 Marcador de texto"/>
          <p:cNvSpPr>
            <a:spLocks noGrp="1"/>
          </p:cNvSpPr>
          <p:nvPr>
            <p:ph type="body" sz="quarter" idx="3"/>
          </p:nvPr>
        </p:nvSpPr>
        <p:spPr>
          <a:xfrm>
            <a:off x="5214942" y="785794"/>
            <a:ext cx="3757610" cy="1674833"/>
          </a:xfrm>
        </p:spPr>
        <p:txBody>
          <a:bodyPr>
            <a:normAutofit/>
          </a:bodyPr>
          <a:lstStyle/>
          <a:p>
            <a:r>
              <a:rPr lang="es-ES" sz="2800" dirty="0" smtClean="0"/>
              <a:t>Traje de baño</a:t>
            </a:r>
          </a:p>
          <a:p>
            <a:r>
              <a:rPr lang="es-ES" sz="2800" b="0" dirty="0" smtClean="0"/>
              <a:t>1940</a:t>
            </a:r>
          </a:p>
          <a:p>
            <a:r>
              <a:rPr lang="es-ES" sz="2800" b="0" dirty="0" smtClean="0"/>
              <a:t>Material: lana</a:t>
            </a:r>
          </a:p>
          <a:p>
            <a:endParaRPr lang="es-ES" sz="2800" dirty="0"/>
          </a:p>
        </p:txBody>
      </p:sp>
      <p:pic>
        <p:nvPicPr>
          <p:cNvPr id="11" name="10 Marcador de contenido" descr="1982.82.19ab_B.jpg"/>
          <p:cNvPicPr>
            <a:picLocks noGrp="1" noChangeAspect="1"/>
          </p:cNvPicPr>
          <p:nvPr>
            <p:ph sz="quarter" idx="4"/>
          </p:nvPr>
        </p:nvPicPr>
        <p:blipFill>
          <a:blip r:embed="rId3"/>
          <a:stretch>
            <a:fillRect/>
          </a:stretch>
        </p:blipFill>
        <p:spPr>
          <a:xfrm>
            <a:off x="5286380" y="2326021"/>
            <a:ext cx="3857620" cy="4531979"/>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043362" cy="1143000"/>
          </a:xfrm>
        </p:spPr>
        <p:txBody>
          <a:bodyPr/>
          <a:lstStyle/>
          <a:p>
            <a:r>
              <a:rPr lang="es-ES" dirty="0" err="1" smtClean="0"/>
              <a:t>L’Atome</a:t>
            </a:r>
            <a:endParaRPr lang="es-ES" dirty="0"/>
          </a:p>
        </p:txBody>
      </p:sp>
      <p:sp>
        <p:nvSpPr>
          <p:cNvPr id="3" name="2 Marcador de contenido"/>
          <p:cNvSpPr>
            <a:spLocks noGrp="1"/>
          </p:cNvSpPr>
          <p:nvPr>
            <p:ph sz="half" idx="1"/>
          </p:nvPr>
        </p:nvSpPr>
        <p:spPr>
          <a:xfrm>
            <a:off x="0" y="1571612"/>
            <a:ext cx="4214810" cy="4525963"/>
          </a:xfrm>
        </p:spPr>
        <p:txBody>
          <a:bodyPr/>
          <a:lstStyle/>
          <a:p>
            <a:pPr>
              <a:buNone/>
            </a:pPr>
            <a:r>
              <a:rPr lang="es-ES" dirty="0" smtClean="0"/>
              <a:t>	Diseñador: Jacques </a:t>
            </a:r>
            <a:r>
              <a:rPr lang="es-ES" dirty="0" err="1" smtClean="0"/>
              <a:t>Heim</a:t>
            </a:r>
            <a:endParaRPr lang="es-ES" dirty="0" smtClean="0"/>
          </a:p>
          <a:p>
            <a:pPr>
              <a:buNone/>
            </a:pPr>
            <a:r>
              <a:rPr lang="es-ES" dirty="0" smtClean="0"/>
              <a:t>	1932</a:t>
            </a:r>
          </a:p>
          <a:p>
            <a:pPr>
              <a:buNone/>
            </a:pPr>
            <a:r>
              <a:rPr lang="es-ES" dirty="0" smtClean="0"/>
              <a:t>	Paris</a:t>
            </a:r>
            <a:endParaRPr lang="es-ES" dirty="0"/>
          </a:p>
        </p:txBody>
      </p:sp>
      <p:pic>
        <p:nvPicPr>
          <p:cNvPr id="5" name="4 Marcador de contenido" descr="Atome 1932 Heim.jpg"/>
          <p:cNvPicPr>
            <a:picLocks noGrp="1" noChangeAspect="1"/>
          </p:cNvPicPr>
          <p:nvPr>
            <p:ph sz="half" idx="2"/>
          </p:nvPr>
        </p:nvPicPr>
        <p:blipFill>
          <a:blip r:embed="rId2"/>
          <a:srcRect l="5823"/>
          <a:stretch>
            <a:fillRect/>
          </a:stretch>
        </p:blipFill>
        <p:spPr>
          <a:xfrm>
            <a:off x="4429124" y="0"/>
            <a:ext cx="4714876" cy="68580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texto"/>
          <p:cNvSpPr>
            <a:spLocks noGrp="1"/>
          </p:cNvSpPr>
          <p:nvPr>
            <p:ph type="body" idx="1"/>
          </p:nvPr>
        </p:nvSpPr>
        <p:spPr/>
        <p:txBody>
          <a:bodyPr/>
          <a:lstStyle/>
          <a:p>
            <a:endParaRPr lang="es-ES"/>
          </a:p>
        </p:txBody>
      </p:sp>
      <p:pic>
        <p:nvPicPr>
          <p:cNvPr id="7" name="6 Marcador de contenido" descr="2013.976.1_TQ_.jpg"/>
          <p:cNvPicPr>
            <a:picLocks noGrp="1" noChangeAspect="1"/>
          </p:cNvPicPr>
          <p:nvPr>
            <p:ph sz="half" idx="2"/>
          </p:nvPr>
        </p:nvPicPr>
        <p:blipFill>
          <a:blip r:embed="rId2"/>
          <a:srcRect l="14583" t="2090" r="16667"/>
          <a:stretch>
            <a:fillRect/>
          </a:stretch>
        </p:blipFill>
        <p:spPr>
          <a:xfrm>
            <a:off x="0" y="0"/>
            <a:ext cx="2428860" cy="6895956"/>
          </a:xfrm>
        </p:spPr>
      </p:pic>
      <p:sp>
        <p:nvSpPr>
          <p:cNvPr id="5" name="4 Marcador de texto"/>
          <p:cNvSpPr>
            <a:spLocks noGrp="1"/>
          </p:cNvSpPr>
          <p:nvPr>
            <p:ph type="body" sz="quarter" idx="3"/>
          </p:nvPr>
        </p:nvSpPr>
        <p:spPr>
          <a:xfrm>
            <a:off x="4645025" y="285728"/>
            <a:ext cx="4041775" cy="1889147"/>
          </a:xfrm>
        </p:spPr>
        <p:txBody>
          <a:bodyPr>
            <a:normAutofit fontScale="77500" lnSpcReduction="20000"/>
          </a:bodyPr>
          <a:lstStyle/>
          <a:p>
            <a:endParaRPr lang="es-ES" dirty="0" smtClean="0"/>
          </a:p>
          <a:p>
            <a:r>
              <a:rPr lang="es-ES" dirty="0" smtClean="0"/>
              <a:t>"</a:t>
            </a:r>
            <a:r>
              <a:rPr lang="es-ES" dirty="0" err="1" smtClean="0"/>
              <a:t>Shouldaire</a:t>
            </a:r>
            <a:r>
              <a:rPr lang="es-ES" dirty="0" smtClean="0"/>
              <a:t>"</a:t>
            </a:r>
          </a:p>
          <a:p>
            <a:r>
              <a:rPr lang="es-ES" b="0" dirty="0" err="1" smtClean="0"/>
              <a:t>Fabricante:Jantzen</a:t>
            </a:r>
            <a:r>
              <a:rPr lang="es-ES" b="0" dirty="0" smtClean="0"/>
              <a:t> (</a:t>
            </a:r>
            <a:r>
              <a:rPr lang="es-ES" b="0" dirty="0" err="1" smtClean="0"/>
              <a:t>na</a:t>
            </a:r>
            <a:r>
              <a:rPr lang="es-ES" b="0" dirty="0" smtClean="0"/>
              <a:t>, fundada 1910)</a:t>
            </a:r>
            <a:br>
              <a:rPr lang="es-ES" b="0" dirty="0" smtClean="0"/>
            </a:br>
            <a:r>
              <a:rPr lang="es-ES" b="0" dirty="0" smtClean="0"/>
              <a:t>California</a:t>
            </a:r>
          </a:p>
          <a:p>
            <a:r>
              <a:rPr lang="es-ES" b="0" dirty="0" smtClean="0"/>
              <a:t>1931</a:t>
            </a:r>
          </a:p>
          <a:p>
            <a:r>
              <a:rPr lang="es-ES" b="0" dirty="0" smtClean="0"/>
              <a:t>Material: lana</a:t>
            </a:r>
          </a:p>
          <a:p>
            <a:endParaRPr lang="es-ES" dirty="0"/>
          </a:p>
        </p:txBody>
      </p:sp>
      <p:pic>
        <p:nvPicPr>
          <p:cNvPr id="8" name="7 Marcador de contenido" descr="2013.976.1_B_.jpg"/>
          <p:cNvPicPr>
            <a:picLocks noGrp="1" noChangeAspect="1"/>
          </p:cNvPicPr>
          <p:nvPr>
            <p:ph sz="quarter" idx="4"/>
          </p:nvPr>
        </p:nvPicPr>
        <p:blipFill>
          <a:blip r:embed="rId3"/>
          <a:srcRect l="6250" t="1563" r="6250"/>
          <a:stretch>
            <a:fillRect/>
          </a:stretch>
        </p:blipFill>
        <p:spPr>
          <a:xfrm>
            <a:off x="2571736" y="2357430"/>
            <a:ext cx="2000264" cy="4500570"/>
          </a:xfrm>
        </p:spPr>
      </p:pic>
      <p:pic>
        <p:nvPicPr>
          <p:cNvPr id="9" name="8 Imagen" descr="2013.976.1_D3_.jpg"/>
          <p:cNvPicPr>
            <a:picLocks noChangeAspect="1"/>
          </p:cNvPicPr>
          <p:nvPr/>
        </p:nvPicPr>
        <p:blipFill>
          <a:blip r:embed="rId4"/>
          <a:stretch>
            <a:fillRect/>
          </a:stretch>
        </p:blipFill>
        <p:spPr>
          <a:xfrm>
            <a:off x="4714876" y="2428876"/>
            <a:ext cx="4429124" cy="442912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 name="6 Marcador de contenido" descr="1982.82.15_F.jpg"/>
          <p:cNvPicPr>
            <a:picLocks noGrp="1" noChangeAspect="1"/>
          </p:cNvPicPr>
          <p:nvPr>
            <p:ph sz="half" idx="2"/>
          </p:nvPr>
        </p:nvPicPr>
        <p:blipFill>
          <a:blip r:embed="rId2"/>
          <a:stretch>
            <a:fillRect/>
          </a:stretch>
        </p:blipFill>
        <p:spPr>
          <a:xfrm>
            <a:off x="-1" y="0"/>
            <a:ext cx="5354727" cy="6858000"/>
          </a:xfrm>
        </p:spPr>
      </p:pic>
      <p:sp>
        <p:nvSpPr>
          <p:cNvPr id="5" name="4 Marcador de texto"/>
          <p:cNvSpPr>
            <a:spLocks noGrp="1"/>
          </p:cNvSpPr>
          <p:nvPr>
            <p:ph type="body" sz="quarter" idx="3"/>
          </p:nvPr>
        </p:nvSpPr>
        <p:spPr>
          <a:xfrm>
            <a:off x="5786446" y="285728"/>
            <a:ext cx="2900354" cy="3500462"/>
          </a:xfrm>
        </p:spPr>
        <p:txBody>
          <a:bodyPr>
            <a:normAutofit/>
          </a:bodyPr>
          <a:lstStyle/>
          <a:p>
            <a:r>
              <a:rPr lang="es-ES" dirty="0" smtClean="0"/>
              <a:t>Traje de baño</a:t>
            </a:r>
          </a:p>
          <a:p>
            <a:r>
              <a:rPr lang="es-ES" b="0" dirty="0" smtClean="0"/>
              <a:t>California</a:t>
            </a:r>
          </a:p>
          <a:p>
            <a:r>
              <a:rPr lang="es-ES" b="0" dirty="0" smtClean="0"/>
              <a:t>1932</a:t>
            </a:r>
          </a:p>
          <a:p>
            <a:r>
              <a:rPr lang="es-ES" b="0" dirty="0" smtClean="0"/>
              <a:t>Materiales: lana</a:t>
            </a:r>
          </a:p>
          <a:p>
            <a:endParaRPr lang="es-ES" dirty="0"/>
          </a:p>
        </p:txBody>
      </p:sp>
      <p:sp>
        <p:nvSpPr>
          <p:cNvPr id="6" name="5 Marcador de contenido"/>
          <p:cNvSpPr>
            <a:spLocks noGrp="1"/>
          </p:cNvSpPr>
          <p:nvPr>
            <p:ph sz="quarter" idx="4"/>
          </p:nvPr>
        </p:nvSpPr>
        <p:spPr>
          <a:xfrm>
            <a:off x="5072066" y="4857759"/>
            <a:ext cx="3614734" cy="1268403"/>
          </a:xfrm>
        </p:spPr>
        <p:txBody>
          <a:bodyPr/>
          <a:lstStyle/>
          <a:p>
            <a:endParaRPr lang="es-E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71472" y="6132530"/>
            <a:ext cx="8229600" cy="725470"/>
          </a:xfrm>
        </p:spPr>
        <p:txBody>
          <a:bodyPr>
            <a:normAutofit/>
          </a:bodyPr>
          <a:lstStyle/>
          <a:p>
            <a:r>
              <a:rPr lang="es-ES" sz="2800" dirty="0" smtClean="0"/>
              <a:t>1906 Henri </a:t>
            </a:r>
            <a:r>
              <a:rPr lang="es-ES" sz="2800" dirty="0" err="1" smtClean="0"/>
              <a:t>Gervex</a:t>
            </a:r>
            <a:r>
              <a:rPr lang="es-ES" sz="2800" dirty="0" smtClean="0"/>
              <a:t> A las cinco en </a:t>
            </a:r>
            <a:r>
              <a:rPr lang="es-ES" sz="2800" dirty="0" err="1" smtClean="0"/>
              <a:t>Chez</a:t>
            </a:r>
            <a:r>
              <a:rPr lang="es-ES" sz="2800" dirty="0" smtClean="0"/>
              <a:t> </a:t>
            </a:r>
            <a:r>
              <a:rPr lang="es-ES" sz="2800" dirty="0" err="1" smtClean="0"/>
              <a:t>Paquin</a:t>
            </a:r>
            <a:endParaRPr lang="es-ES" sz="2800" dirty="0"/>
          </a:p>
        </p:txBody>
      </p:sp>
      <p:pic>
        <p:nvPicPr>
          <p:cNvPr id="7" name="6 Marcador de contenido" descr="1906_Henri_Gervex_-_Cinq_Heures_Chez_Paquin.jpg"/>
          <p:cNvPicPr>
            <a:picLocks noGrp="1" noChangeAspect="1"/>
          </p:cNvPicPr>
          <p:nvPr>
            <p:ph idx="1"/>
          </p:nvPr>
        </p:nvPicPr>
        <p:blipFill>
          <a:blip r:embed="rId2"/>
          <a:stretch>
            <a:fillRect/>
          </a:stretch>
        </p:blipFill>
        <p:spPr>
          <a:xfrm>
            <a:off x="0" y="0"/>
            <a:ext cx="9144000" cy="59436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4500562" y="857233"/>
            <a:ext cx="3957638" cy="2743218"/>
          </a:xfrm>
        </p:spPr>
        <p:txBody>
          <a:bodyPr/>
          <a:lstStyle/>
          <a:p>
            <a:r>
              <a:rPr lang="es-ES" dirty="0" smtClean="0"/>
              <a:t>Segunda Guerra Mundial</a:t>
            </a:r>
            <a:endParaRPr lang="es-ES" dirty="0"/>
          </a:p>
        </p:txBody>
      </p:sp>
      <p:sp>
        <p:nvSpPr>
          <p:cNvPr id="5" name="4 Subtítulo"/>
          <p:cNvSpPr>
            <a:spLocks noGrp="1"/>
          </p:cNvSpPr>
          <p:nvPr>
            <p:ph type="subTitle" idx="1"/>
          </p:nvPr>
        </p:nvSpPr>
        <p:spPr>
          <a:xfrm>
            <a:off x="4786314" y="3886200"/>
            <a:ext cx="3786214" cy="2257444"/>
          </a:xfrm>
        </p:spPr>
        <p:txBody>
          <a:bodyPr>
            <a:normAutofit/>
          </a:bodyPr>
          <a:lstStyle/>
          <a:p>
            <a:r>
              <a:rPr lang="es-ES" dirty="0" smtClean="0"/>
              <a:t>La guerra trajo restricciones en campo de la moda.  </a:t>
            </a:r>
            <a:endParaRPr lang="es-ES" dirty="0"/>
          </a:p>
        </p:txBody>
      </p:sp>
      <p:pic>
        <p:nvPicPr>
          <p:cNvPr id="6" name="4 Marcador de contenido" descr="6a0134861ac232970c01a511b8db86970c-600wi.jpg"/>
          <p:cNvPicPr>
            <a:picLocks noChangeAspect="1"/>
          </p:cNvPicPr>
          <p:nvPr/>
        </p:nvPicPr>
        <p:blipFill>
          <a:blip r:embed="rId2"/>
          <a:stretch>
            <a:fillRect/>
          </a:stretch>
        </p:blipFill>
        <p:spPr>
          <a:xfrm>
            <a:off x="0" y="0"/>
            <a:ext cx="457200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dirty="0"/>
          </a:p>
        </p:txBody>
      </p:sp>
      <p:pic>
        <p:nvPicPr>
          <p:cNvPr id="4" name="3 Marcador de contenido" descr="157_xl_AC04786.jpg"/>
          <p:cNvPicPr>
            <a:picLocks noGrp="1" noChangeAspect="1"/>
          </p:cNvPicPr>
          <p:nvPr>
            <p:ph sz="half" idx="1"/>
          </p:nvPr>
        </p:nvPicPr>
        <p:blipFill>
          <a:blip r:embed="rId2"/>
          <a:srcRect l="9041" r="14755"/>
          <a:stretch>
            <a:fillRect/>
          </a:stretch>
        </p:blipFill>
        <p:spPr>
          <a:xfrm>
            <a:off x="0" y="0"/>
            <a:ext cx="4214842" cy="6858000"/>
          </a:xfrm>
        </p:spPr>
      </p:pic>
      <p:sp>
        <p:nvSpPr>
          <p:cNvPr id="6" name="5 Marcador de contenido"/>
          <p:cNvSpPr>
            <a:spLocks noGrp="1"/>
          </p:cNvSpPr>
          <p:nvPr>
            <p:ph sz="half" idx="2"/>
          </p:nvPr>
        </p:nvSpPr>
        <p:spPr/>
        <p:txBody>
          <a:bodyPr/>
          <a:lstStyle/>
          <a:p>
            <a:pPr>
              <a:buNone/>
            </a:pPr>
            <a:r>
              <a:rPr lang="es-ES" dirty="0" smtClean="0"/>
              <a:t>	</a:t>
            </a:r>
          </a:p>
          <a:p>
            <a:pPr>
              <a:buNone/>
            </a:pPr>
            <a:r>
              <a:rPr lang="es-ES" dirty="0" smtClean="0"/>
              <a:t>	</a:t>
            </a:r>
            <a:endParaRPr lang="es-ES" dirty="0"/>
          </a:p>
        </p:txBody>
      </p:sp>
      <p:sp>
        <p:nvSpPr>
          <p:cNvPr id="7" name="6 CuadroTexto"/>
          <p:cNvSpPr txBox="1"/>
          <p:nvPr/>
        </p:nvSpPr>
        <p:spPr>
          <a:xfrm>
            <a:off x="285720" y="5357826"/>
            <a:ext cx="3357586" cy="1200329"/>
          </a:xfrm>
          <a:prstGeom prst="rect">
            <a:avLst/>
          </a:prstGeom>
          <a:noFill/>
        </p:spPr>
        <p:txBody>
          <a:bodyPr wrap="square" rtlCol="0">
            <a:spAutoFit/>
          </a:bodyPr>
          <a:lstStyle/>
          <a:p>
            <a:pPr>
              <a:buNone/>
            </a:pPr>
            <a:r>
              <a:rPr lang="es-ES" dirty="0" smtClean="0">
                <a:solidFill>
                  <a:schemeClr val="bg1"/>
                </a:solidFill>
              </a:rPr>
              <a:t>Jeanne </a:t>
            </a:r>
            <a:r>
              <a:rPr lang="es-ES" dirty="0" err="1" smtClean="0">
                <a:solidFill>
                  <a:schemeClr val="bg1"/>
                </a:solidFill>
              </a:rPr>
              <a:t>Lavin</a:t>
            </a:r>
            <a:endParaRPr lang="es-ES" dirty="0" smtClean="0">
              <a:solidFill>
                <a:schemeClr val="bg1"/>
              </a:solidFill>
            </a:endParaRPr>
          </a:p>
          <a:p>
            <a:pPr>
              <a:buNone/>
            </a:pPr>
            <a:r>
              <a:rPr lang="es-ES" dirty="0" smtClean="0">
                <a:solidFill>
                  <a:schemeClr val="bg1"/>
                </a:solidFill>
              </a:rPr>
              <a:t>Conjunto de falda y chaqueta de tweed de lana rosa-beige </a:t>
            </a:r>
          </a:p>
          <a:p>
            <a:pPr>
              <a:buNone/>
            </a:pPr>
            <a:r>
              <a:rPr lang="es-ES" dirty="0" smtClean="0"/>
              <a:t>	</a:t>
            </a:r>
            <a:r>
              <a:rPr lang="es-ES" dirty="0" smtClean="0">
                <a:solidFill>
                  <a:schemeClr val="bg1"/>
                </a:solidFill>
              </a:rPr>
              <a:t>1940-44</a:t>
            </a:r>
            <a:endParaRPr lang="es-ES" dirty="0">
              <a:solidFill>
                <a:schemeClr val="bg1"/>
              </a:solidFill>
            </a:endParaRPr>
          </a:p>
        </p:txBody>
      </p:sp>
      <p:pic>
        <p:nvPicPr>
          <p:cNvPr id="8" name="4 Marcador de contenido" descr="160_xl_AC06702.jpg"/>
          <p:cNvPicPr>
            <a:picLocks noChangeAspect="1"/>
          </p:cNvPicPr>
          <p:nvPr/>
        </p:nvPicPr>
        <p:blipFill>
          <a:blip r:embed="rId3"/>
          <a:srcRect l="14522" t="5208" r="18145" b="6250"/>
          <a:stretch>
            <a:fillRect/>
          </a:stretch>
        </p:blipFill>
        <p:spPr>
          <a:xfrm>
            <a:off x="5000628" y="-47620"/>
            <a:ext cx="4143372" cy="6905620"/>
          </a:xfrm>
          <a:prstGeom prst="rect">
            <a:avLst/>
          </a:prstGeom>
        </p:spPr>
      </p:pic>
      <p:sp>
        <p:nvSpPr>
          <p:cNvPr id="9" name="8 CuadroTexto"/>
          <p:cNvSpPr txBox="1"/>
          <p:nvPr/>
        </p:nvSpPr>
        <p:spPr>
          <a:xfrm>
            <a:off x="5429256" y="5214950"/>
            <a:ext cx="2928958" cy="1477328"/>
          </a:xfrm>
          <a:prstGeom prst="rect">
            <a:avLst/>
          </a:prstGeom>
          <a:noFill/>
        </p:spPr>
        <p:txBody>
          <a:bodyPr wrap="square" rtlCol="0">
            <a:spAutoFit/>
          </a:bodyPr>
          <a:lstStyle/>
          <a:p>
            <a:pPr>
              <a:buNone/>
            </a:pPr>
            <a:r>
              <a:rPr lang="es-ES" dirty="0" smtClean="0">
                <a:solidFill>
                  <a:schemeClr val="bg1"/>
                </a:solidFill>
              </a:rPr>
              <a:t>Jacques </a:t>
            </a:r>
            <a:r>
              <a:rPr lang="es-ES" dirty="0" err="1" smtClean="0">
                <a:solidFill>
                  <a:schemeClr val="bg1"/>
                </a:solidFill>
              </a:rPr>
              <a:t>Fath</a:t>
            </a:r>
            <a:endParaRPr lang="es-ES" dirty="0" smtClean="0">
              <a:solidFill>
                <a:schemeClr val="bg1"/>
              </a:solidFill>
            </a:endParaRPr>
          </a:p>
          <a:p>
            <a:pPr>
              <a:buNone/>
            </a:pPr>
            <a:r>
              <a:rPr lang="es-ES" dirty="0" smtClean="0">
                <a:solidFill>
                  <a:schemeClr val="bg1"/>
                </a:solidFill>
              </a:rPr>
              <a:t>Conjunto de calle, falda y chaqueta de franela de lana azul marino</a:t>
            </a:r>
          </a:p>
          <a:p>
            <a:pPr>
              <a:buNone/>
            </a:pPr>
            <a:r>
              <a:rPr lang="es-ES" dirty="0" smtClean="0"/>
              <a:t>	</a:t>
            </a:r>
            <a:r>
              <a:rPr lang="es-ES" dirty="0" smtClean="0">
                <a:solidFill>
                  <a:schemeClr val="bg1"/>
                </a:solidFill>
              </a:rPr>
              <a:t>1940-44</a:t>
            </a:r>
            <a:endParaRPr lang="es-ES"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 name="6 Marcador de contenido" descr="bfda994d56aac152f5e842f77637c5d2.jpg"/>
          <p:cNvPicPr>
            <a:picLocks noGrp="1" noChangeAspect="1"/>
          </p:cNvPicPr>
          <p:nvPr>
            <p:ph sz="half" idx="2"/>
          </p:nvPr>
        </p:nvPicPr>
        <p:blipFill>
          <a:blip r:embed="rId2"/>
          <a:stretch>
            <a:fillRect/>
          </a:stretch>
        </p:blipFill>
        <p:spPr>
          <a:xfrm>
            <a:off x="0" y="0"/>
            <a:ext cx="4040188" cy="3251089"/>
          </a:xfrm>
        </p:spPr>
      </p:pic>
      <p:sp>
        <p:nvSpPr>
          <p:cNvPr id="5" name="4 Marcador de texto"/>
          <p:cNvSpPr>
            <a:spLocks noGrp="1"/>
          </p:cNvSpPr>
          <p:nvPr>
            <p:ph type="body" sz="quarter" idx="3"/>
          </p:nvPr>
        </p:nvSpPr>
        <p:spPr/>
        <p:txBody>
          <a:bodyPr/>
          <a:lstStyle/>
          <a:p>
            <a:endParaRPr lang="es-ES"/>
          </a:p>
        </p:txBody>
      </p:sp>
      <p:pic>
        <p:nvPicPr>
          <p:cNvPr id="8" name="7 Marcador de contenido" descr="kgrhqjifoom0tnibqhs1qwhw60_57.jpg"/>
          <p:cNvPicPr>
            <a:picLocks noGrp="1" noChangeAspect="1"/>
          </p:cNvPicPr>
          <p:nvPr>
            <p:ph sz="quarter" idx="4"/>
          </p:nvPr>
        </p:nvPicPr>
        <p:blipFill>
          <a:blip r:embed="rId3" cstate="print"/>
          <a:stretch>
            <a:fillRect/>
          </a:stretch>
        </p:blipFill>
        <p:spPr>
          <a:xfrm>
            <a:off x="3571868" y="2906712"/>
            <a:ext cx="3133865" cy="3951288"/>
          </a:xfrm>
        </p:spPr>
      </p:pic>
      <p:pic>
        <p:nvPicPr>
          <p:cNvPr id="9" name="8 Imagen" descr="cosmetic-stockings-261x575.jpg"/>
          <p:cNvPicPr>
            <a:picLocks noChangeAspect="1"/>
          </p:cNvPicPr>
          <p:nvPr/>
        </p:nvPicPr>
        <p:blipFill>
          <a:blip r:embed="rId4"/>
          <a:stretch>
            <a:fillRect/>
          </a:stretch>
        </p:blipFill>
        <p:spPr>
          <a:xfrm>
            <a:off x="6657975" y="0"/>
            <a:ext cx="2486025" cy="547687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a:xfrm>
            <a:off x="214282" y="2571744"/>
            <a:ext cx="4040188" cy="639762"/>
          </a:xfrm>
        </p:spPr>
        <p:txBody>
          <a:bodyPr>
            <a:normAutofit fontScale="70000" lnSpcReduction="20000"/>
          </a:bodyPr>
          <a:lstStyle/>
          <a:p>
            <a:r>
              <a:rPr lang="es-ES" dirty="0" smtClean="0"/>
              <a:t>Pilotos femeninas que salen de su B-17, “Mama </a:t>
            </a:r>
            <a:r>
              <a:rPr lang="es-ES" dirty="0" err="1" smtClean="0"/>
              <a:t>Pistol</a:t>
            </a:r>
            <a:r>
              <a:rPr lang="es-ES" dirty="0" smtClean="0"/>
              <a:t> Pack’” [c. 1941 - 1945].</a:t>
            </a:r>
            <a:endParaRPr lang="es-ES" dirty="0"/>
          </a:p>
        </p:txBody>
      </p:sp>
      <p:pic>
        <p:nvPicPr>
          <p:cNvPr id="7" name="6 Marcador de contenido" descr="Pilotos femeninas que salen de su B-17, “Mama Pistol Pack’” [c. 1941 - 1945]..jpg"/>
          <p:cNvPicPr>
            <a:picLocks noGrp="1" noChangeAspect="1"/>
          </p:cNvPicPr>
          <p:nvPr>
            <p:ph sz="half" idx="2"/>
          </p:nvPr>
        </p:nvPicPr>
        <p:blipFill>
          <a:blip r:embed="rId2"/>
          <a:stretch>
            <a:fillRect/>
          </a:stretch>
        </p:blipFill>
        <p:spPr>
          <a:xfrm>
            <a:off x="-1" y="3286124"/>
            <a:ext cx="4560095" cy="3571876"/>
          </a:xfrm>
        </p:spPr>
      </p:pic>
      <p:sp>
        <p:nvSpPr>
          <p:cNvPr id="5" name="4 Marcador de texto"/>
          <p:cNvSpPr>
            <a:spLocks noGrp="1"/>
          </p:cNvSpPr>
          <p:nvPr>
            <p:ph type="body" sz="quarter" idx="3"/>
          </p:nvPr>
        </p:nvSpPr>
        <p:spPr>
          <a:xfrm>
            <a:off x="4643438" y="285728"/>
            <a:ext cx="4041775" cy="639762"/>
          </a:xfrm>
        </p:spPr>
        <p:txBody>
          <a:bodyPr>
            <a:normAutofit fontScale="85000" lnSpcReduction="20000"/>
          </a:bodyPr>
          <a:lstStyle/>
          <a:p>
            <a:r>
              <a:rPr lang="es-ES" dirty="0" smtClean="0"/>
              <a:t>Enfermeras americanas desembarcan en Normandía. [1944]. </a:t>
            </a:r>
            <a:endParaRPr lang="es-ES" dirty="0"/>
          </a:p>
        </p:txBody>
      </p:sp>
      <p:pic>
        <p:nvPicPr>
          <p:cNvPr id="8" name="7 Marcador de contenido" descr="Enfermeras americanas desembarcan en Normandía. [1944]. (2).jpg"/>
          <p:cNvPicPr>
            <a:picLocks noGrp="1" noChangeAspect="1"/>
          </p:cNvPicPr>
          <p:nvPr>
            <p:ph sz="quarter" idx="4"/>
          </p:nvPr>
        </p:nvPicPr>
        <p:blipFill>
          <a:blip r:embed="rId3"/>
          <a:stretch>
            <a:fillRect/>
          </a:stretch>
        </p:blipFill>
        <p:spPr>
          <a:xfrm>
            <a:off x="4643438" y="1428736"/>
            <a:ext cx="4601593" cy="3857652"/>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a:xfrm>
            <a:off x="428596" y="285728"/>
            <a:ext cx="4040188" cy="639762"/>
          </a:xfrm>
        </p:spPr>
        <p:txBody>
          <a:bodyPr>
            <a:normAutofit fontScale="70000" lnSpcReduction="20000"/>
          </a:bodyPr>
          <a:lstStyle/>
          <a:p>
            <a:r>
              <a:rPr lang="es-ES" dirty="0" smtClean="0"/>
              <a:t>Francotiradoras femeninas soviéticas del 3er Ejército de Choque. [04 de mayo 1945].</a:t>
            </a:r>
            <a:endParaRPr lang="es-ES" dirty="0"/>
          </a:p>
        </p:txBody>
      </p:sp>
      <p:pic>
        <p:nvPicPr>
          <p:cNvPr id="7" name="6 Marcador de contenido" descr="Francotiradoras femeninas soviéticas del 3er Ejército de Choque. [04 de mayo 1945]..jpg"/>
          <p:cNvPicPr>
            <a:picLocks noGrp="1" noChangeAspect="1"/>
          </p:cNvPicPr>
          <p:nvPr>
            <p:ph sz="half" idx="2"/>
          </p:nvPr>
        </p:nvPicPr>
        <p:blipFill>
          <a:blip r:embed="rId2"/>
          <a:stretch>
            <a:fillRect/>
          </a:stretch>
        </p:blipFill>
        <p:spPr>
          <a:xfrm>
            <a:off x="0" y="1190194"/>
            <a:ext cx="3643306" cy="5667806"/>
          </a:xfrm>
        </p:spPr>
      </p:pic>
      <p:sp>
        <p:nvSpPr>
          <p:cNvPr id="5" name="4 Marcador de texto"/>
          <p:cNvSpPr>
            <a:spLocks noGrp="1"/>
          </p:cNvSpPr>
          <p:nvPr>
            <p:ph type="body" sz="quarter" idx="3"/>
          </p:nvPr>
        </p:nvSpPr>
        <p:spPr>
          <a:xfrm>
            <a:off x="5102225" y="857232"/>
            <a:ext cx="4041775" cy="639762"/>
          </a:xfrm>
        </p:spPr>
        <p:txBody>
          <a:bodyPr>
            <a:normAutofit fontScale="62500" lnSpcReduction="20000"/>
          </a:bodyPr>
          <a:lstStyle/>
          <a:p>
            <a:r>
              <a:rPr lang="es-ES" dirty="0" smtClean="0"/>
              <a:t>Una empleada de </a:t>
            </a:r>
            <a:r>
              <a:rPr lang="es-ES" dirty="0" err="1" smtClean="0"/>
              <a:t>Lockheed</a:t>
            </a:r>
            <a:r>
              <a:rPr lang="es-ES" dirty="0" smtClean="0"/>
              <a:t> trabajando en un relámpago P-38 [</a:t>
            </a:r>
            <a:r>
              <a:rPr lang="es-ES" dirty="0" err="1" smtClean="0"/>
              <a:t>Burbank</a:t>
            </a:r>
            <a:r>
              <a:rPr lang="es-ES" dirty="0" smtClean="0"/>
              <a:t>, California, 1944].</a:t>
            </a:r>
            <a:endParaRPr lang="es-ES" dirty="0"/>
          </a:p>
        </p:txBody>
      </p:sp>
      <p:pic>
        <p:nvPicPr>
          <p:cNvPr id="8" name="7 Marcador de contenido" descr="Una empleada de Lockheed trabajando en un relámpago P-38 [Burbank, California, 1944]..jpg"/>
          <p:cNvPicPr>
            <a:picLocks noGrp="1" noChangeAspect="1"/>
          </p:cNvPicPr>
          <p:nvPr>
            <p:ph sz="quarter" idx="4"/>
          </p:nvPr>
        </p:nvPicPr>
        <p:blipFill>
          <a:blip r:embed="rId3"/>
          <a:stretch>
            <a:fillRect/>
          </a:stretch>
        </p:blipFill>
        <p:spPr>
          <a:xfrm>
            <a:off x="5857885" y="1809203"/>
            <a:ext cx="3286116" cy="5048797"/>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es-ES"/>
          </a:p>
        </p:txBody>
      </p:sp>
      <p:sp>
        <p:nvSpPr>
          <p:cNvPr id="8" name="7 Marcador de texto"/>
          <p:cNvSpPr>
            <a:spLocks noGrp="1"/>
          </p:cNvSpPr>
          <p:nvPr>
            <p:ph type="body" idx="1"/>
          </p:nvPr>
        </p:nvSpPr>
        <p:spPr>
          <a:xfrm>
            <a:off x="428596" y="285728"/>
            <a:ext cx="4040188" cy="639762"/>
          </a:xfrm>
        </p:spPr>
        <p:txBody>
          <a:bodyPr>
            <a:normAutofit/>
          </a:bodyPr>
          <a:lstStyle/>
          <a:p>
            <a:r>
              <a:rPr lang="es-ES" dirty="0" smtClean="0"/>
              <a:t>Tres piezas 1940-45 algodón </a:t>
            </a:r>
            <a:endParaRPr lang="es-ES" dirty="0"/>
          </a:p>
        </p:txBody>
      </p:sp>
      <p:pic>
        <p:nvPicPr>
          <p:cNvPr id="6" name="5 Marcador de contenido" descr="Tres piezas 1940-45 algodón MET.jpg"/>
          <p:cNvPicPr>
            <a:picLocks noGrp="1" noChangeAspect="1"/>
          </p:cNvPicPr>
          <p:nvPr>
            <p:ph sz="half" idx="2"/>
          </p:nvPr>
        </p:nvPicPr>
        <p:blipFill>
          <a:blip r:embed="rId2"/>
          <a:stretch>
            <a:fillRect/>
          </a:stretch>
        </p:blipFill>
        <p:spPr>
          <a:xfrm>
            <a:off x="0" y="834954"/>
            <a:ext cx="4786314" cy="6023046"/>
          </a:xfrm>
        </p:spPr>
      </p:pic>
      <p:sp>
        <p:nvSpPr>
          <p:cNvPr id="9" name="8 Marcador de texto"/>
          <p:cNvSpPr>
            <a:spLocks noGrp="1"/>
          </p:cNvSpPr>
          <p:nvPr>
            <p:ph type="body" sz="quarter" idx="3"/>
          </p:nvPr>
        </p:nvSpPr>
        <p:spPr>
          <a:xfrm>
            <a:off x="4929190" y="6218238"/>
            <a:ext cx="4041775" cy="639762"/>
          </a:xfrm>
        </p:spPr>
        <p:txBody>
          <a:bodyPr>
            <a:normAutofit/>
          </a:bodyPr>
          <a:lstStyle/>
          <a:p>
            <a:r>
              <a:rPr lang="es-ES" dirty="0" smtClean="0"/>
              <a:t>Dos piezas 1940 lana, MET</a:t>
            </a:r>
            <a:endParaRPr lang="es-ES" dirty="0"/>
          </a:p>
        </p:txBody>
      </p:sp>
      <p:pic>
        <p:nvPicPr>
          <p:cNvPr id="11" name="10 Marcador de contenido" descr="Bikini 1940 lana, MET.jpg"/>
          <p:cNvPicPr>
            <a:picLocks noGrp="1" noChangeAspect="1"/>
          </p:cNvPicPr>
          <p:nvPr>
            <p:ph sz="quarter" idx="4"/>
          </p:nvPr>
        </p:nvPicPr>
        <p:blipFill>
          <a:blip r:embed="rId3"/>
          <a:stretch>
            <a:fillRect/>
          </a:stretch>
        </p:blipFill>
        <p:spPr>
          <a:xfrm>
            <a:off x="4367055" y="0"/>
            <a:ext cx="4776945" cy="6357958"/>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0"/>
            <a:ext cx="8229600" cy="1071546"/>
          </a:xfrm>
        </p:spPr>
        <p:txBody>
          <a:bodyPr>
            <a:normAutofit/>
          </a:bodyPr>
          <a:lstStyle/>
          <a:p>
            <a:r>
              <a:rPr lang="es-ES" sz="2800" dirty="0" smtClean="0"/>
              <a:t>Esther Williams después de ganar los 100 metros libres en Iowa (1939)</a:t>
            </a:r>
            <a:endParaRPr lang="es-ES" sz="2800" dirty="0"/>
          </a:p>
        </p:txBody>
      </p:sp>
      <p:pic>
        <p:nvPicPr>
          <p:cNvPr id="7" name="6 Marcador de contenido" descr="Esther Williams después de ganar los 100 metros libres en Iowa (1939).jpg"/>
          <p:cNvPicPr>
            <a:picLocks noGrp="1" noChangeAspect="1"/>
          </p:cNvPicPr>
          <p:nvPr>
            <p:ph idx="1"/>
          </p:nvPr>
        </p:nvPicPr>
        <p:blipFill>
          <a:blip r:embed="rId2"/>
          <a:stretch>
            <a:fillRect/>
          </a:stretch>
        </p:blipFill>
        <p:spPr>
          <a:xfrm>
            <a:off x="500034" y="893148"/>
            <a:ext cx="7715304" cy="596485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a:t>
            </a:r>
            <a:endParaRPr lang="es-ES" dirty="0"/>
          </a:p>
        </p:txBody>
      </p:sp>
      <p:sp>
        <p:nvSpPr>
          <p:cNvPr id="5" name="4 Marcador de texto"/>
          <p:cNvSpPr>
            <a:spLocks noGrp="1"/>
          </p:cNvSpPr>
          <p:nvPr>
            <p:ph type="body" idx="1"/>
          </p:nvPr>
        </p:nvSpPr>
        <p:spPr>
          <a:xfrm>
            <a:off x="357158" y="0"/>
            <a:ext cx="4040188" cy="639762"/>
          </a:xfrm>
        </p:spPr>
        <p:txBody>
          <a:bodyPr>
            <a:normAutofit fontScale="92500" lnSpcReduction="20000"/>
          </a:bodyPr>
          <a:lstStyle/>
          <a:p>
            <a:r>
              <a:rPr lang="es-ES" dirty="0" smtClean="0"/>
              <a:t>La 'sirena de América' posa en enero de 1944</a:t>
            </a:r>
            <a:endParaRPr lang="es-ES" dirty="0"/>
          </a:p>
        </p:txBody>
      </p:sp>
      <p:pic>
        <p:nvPicPr>
          <p:cNvPr id="4" name="3 Marcador de contenido" descr="La 'sirena de América' posa en enero de 1944..jpg"/>
          <p:cNvPicPr>
            <a:picLocks noGrp="1" noChangeAspect="1"/>
          </p:cNvPicPr>
          <p:nvPr>
            <p:ph sz="half" idx="2"/>
          </p:nvPr>
        </p:nvPicPr>
        <p:blipFill>
          <a:blip r:embed="rId2"/>
          <a:stretch>
            <a:fillRect/>
          </a:stretch>
        </p:blipFill>
        <p:spPr>
          <a:xfrm>
            <a:off x="84280" y="1142984"/>
            <a:ext cx="4547284" cy="5715016"/>
          </a:xfrm>
        </p:spPr>
      </p:pic>
      <p:sp>
        <p:nvSpPr>
          <p:cNvPr id="6" name="5 Marcador de texto"/>
          <p:cNvSpPr>
            <a:spLocks noGrp="1"/>
          </p:cNvSpPr>
          <p:nvPr>
            <p:ph type="body" sz="quarter" idx="3"/>
          </p:nvPr>
        </p:nvSpPr>
        <p:spPr>
          <a:xfrm>
            <a:off x="5102225" y="1357298"/>
            <a:ext cx="4041775" cy="639762"/>
          </a:xfrm>
        </p:spPr>
        <p:txBody>
          <a:bodyPr/>
          <a:lstStyle/>
          <a:p>
            <a:endParaRPr lang="es-ES" dirty="0" smtClean="0"/>
          </a:p>
          <a:p>
            <a:endParaRPr lang="es-ES" dirty="0"/>
          </a:p>
        </p:txBody>
      </p:sp>
      <p:pic>
        <p:nvPicPr>
          <p:cNvPr id="8" name="3 Marcador de contenido" descr="Esther Williams 1944.jpg"/>
          <p:cNvPicPr>
            <a:picLocks noGrp="1" noChangeAspect="1"/>
          </p:cNvPicPr>
          <p:nvPr>
            <p:ph sz="quarter" idx="4"/>
          </p:nvPr>
        </p:nvPicPr>
        <p:blipFill>
          <a:blip r:embed="rId3"/>
          <a:stretch>
            <a:fillRect/>
          </a:stretch>
        </p:blipFill>
        <p:spPr>
          <a:xfrm>
            <a:off x="4556370" y="0"/>
            <a:ext cx="4587630" cy="5715016"/>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00430" y="274638"/>
            <a:ext cx="5186370" cy="1143000"/>
          </a:xfrm>
        </p:spPr>
        <p:txBody>
          <a:bodyPr/>
          <a:lstStyle/>
          <a:p>
            <a:r>
              <a:rPr lang="es-ES" dirty="0" smtClean="0"/>
              <a:t>Bikini</a:t>
            </a:r>
            <a:endParaRPr lang="es-ES" dirty="0"/>
          </a:p>
        </p:txBody>
      </p:sp>
      <p:pic>
        <p:nvPicPr>
          <p:cNvPr id="5" name="4 Marcador de contenido" descr="Bikini.jpg"/>
          <p:cNvPicPr>
            <a:picLocks noGrp="1" noChangeAspect="1"/>
          </p:cNvPicPr>
          <p:nvPr>
            <p:ph sz="half" idx="1"/>
          </p:nvPr>
        </p:nvPicPr>
        <p:blipFill>
          <a:blip r:embed="rId2"/>
          <a:stretch>
            <a:fillRect/>
          </a:stretch>
        </p:blipFill>
        <p:spPr>
          <a:xfrm>
            <a:off x="0" y="1"/>
            <a:ext cx="5038111" cy="6858000"/>
          </a:xfrm>
        </p:spPr>
      </p:pic>
      <p:sp>
        <p:nvSpPr>
          <p:cNvPr id="4" name="3 Marcador de contenido"/>
          <p:cNvSpPr>
            <a:spLocks noGrp="1"/>
          </p:cNvSpPr>
          <p:nvPr>
            <p:ph sz="half" idx="2"/>
          </p:nvPr>
        </p:nvSpPr>
        <p:spPr>
          <a:xfrm>
            <a:off x="5000628" y="1571612"/>
            <a:ext cx="3929090" cy="4554551"/>
          </a:xfrm>
        </p:spPr>
        <p:txBody>
          <a:bodyPr>
            <a:normAutofit/>
          </a:bodyPr>
          <a:lstStyle/>
          <a:p>
            <a:pPr>
              <a:buNone/>
            </a:pPr>
            <a:r>
              <a:rPr lang="es-ES" dirty="0" smtClean="0"/>
              <a:t>	Nacimiento el 5 de julio de 1946 </a:t>
            </a:r>
          </a:p>
          <a:p>
            <a:pPr>
              <a:buNone/>
            </a:pPr>
            <a:r>
              <a:rPr lang="es-ES" dirty="0" smtClean="0"/>
              <a:t>	Piscina de </a:t>
            </a:r>
            <a:r>
              <a:rPr lang="es-ES" dirty="0" err="1" smtClean="0"/>
              <a:t>Molitor</a:t>
            </a:r>
            <a:r>
              <a:rPr lang="es-ES" dirty="0" smtClean="0"/>
              <a:t> en París.</a:t>
            </a:r>
          </a:p>
          <a:p>
            <a:pPr>
              <a:buNone/>
            </a:pPr>
            <a:r>
              <a:rPr lang="es-ES" dirty="0" smtClean="0"/>
              <a:t>	Diseñador: Louis </a:t>
            </a:r>
            <a:r>
              <a:rPr lang="es-ES" dirty="0" err="1" smtClean="0"/>
              <a:t>Réard</a:t>
            </a:r>
            <a:r>
              <a:rPr lang="es-ES" dirty="0" smtClean="0"/>
              <a:t> </a:t>
            </a:r>
          </a:p>
          <a:p>
            <a:pPr>
              <a:buNone/>
            </a:pPr>
            <a:r>
              <a:rPr lang="es-ES" dirty="0" smtClean="0"/>
              <a:t>	Modelo: </a:t>
            </a:r>
            <a:r>
              <a:rPr lang="es-ES" dirty="0" err="1" smtClean="0"/>
              <a:t>Micheline</a:t>
            </a:r>
            <a:r>
              <a:rPr lang="es-ES" dirty="0" smtClean="0"/>
              <a:t> </a:t>
            </a:r>
            <a:r>
              <a:rPr lang="es-ES" dirty="0" err="1" smtClean="0"/>
              <a:t>Bernadini</a:t>
            </a:r>
            <a:r>
              <a:rPr lang="es-ES" dirty="0" smtClean="0"/>
              <a:t>.</a:t>
            </a:r>
            <a:endParaRPr lang="es-E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043362" cy="1143000"/>
          </a:xfrm>
        </p:spPr>
        <p:txBody>
          <a:bodyPr/>
          <a:lstStyle/>
          <a:p>
            <a:r>
              <a:rPr lang="es-ES" dirty="0" err="1" smtClean="0"/>
              <a:t>L’Atome</a:t>
            </a:r>
            <a:endParaRPr lang="es-ES" dirty="0"/>
          </a:p>
        </p:txBody>
      </p:sp>
      <p:sp>
        <p:nvSpPr>
          <p:cNvPr id="3" name="2 Marcador de contenido"/>
          <p:cNvSpPr>
            <a:spLocks noGrp="1"/>
          </p:cNvSpPr>
          <p:nvPr>
            <p:ph sz="half" idx="1"/>
          </p:nvPr>
        </p:nvSpPr>
        <p:spPr>
          <a:xfrm>
            <a:off x="0" y="1571612"/>
            <a:ext cx="4214810" cy="4525963"/>
          </a:xfrm>
        </p:spPr>
        <p:txBody>
          <a:bodyPr/>
          <a:lstStyle/>
          <a:p>
            <a:pPr>
              <a:buNone/>
            </a:pPr>
            <a:r>
              <a:rPr lang="es-ES" dirty="0" smtClean="0"/>
              <a:t>	Diseñador: Jacques </a:t>
            </a:r>
            <a:r>
              <a:rPr lang="es-ES" dirty="0" err="1" smtClean="0"/>
              <a:t>Heim</a:t>
            </a:r>
            <a:endParaRPr lang="es-ES" dirty="0" smtClean="0"/>
          </a:p>
          <a:p>
            <a:pPr>
              <a:buNone/>
            </a:pPr>
            <a:r>
              <a:rPr lang="es-ES" dirty="0" smtClean="0"/>
              <a:t>	1932</a:t>
            </a:r>
          </a:p>
          <a:p>
            <a:pPr>
              <a:buNone/>
            </a:pPr>
            <a:r>
              <a:rPr lang="es-ES" dirty="0" smtClean="0"/>
              <a:t>	Paris</a:t>
            </a:r>
            <a:endParaRPr lang="es-ES" dirty="0"/>
          </a:p>
        </p:txBody>
      </p:sp>
      <p:pic>
        <p:nvPicPr>
          <p:cNvPr id="5" name="4 Marcador de contenido" descr="Atome 1932 Heim.jpg"/>
          <p:cNvPicPr>
            <a:picLocks noGrp="1" noChangeAspect="1"/>
          </p:cNvPicPr>
          <p:nvPr>
            <p:ph sz="half" idx="2"/>
          </p:nvPr>
        </p:nvPicPr>
        <p:blipFill>
          <a:blip r:embed="rId2"/>
          <a:srcRect l="5823"/>
          <a:stretch>
            <a:fillRect/>
          </a:stretch>
        </p:blipFill>
        <p:spPr>
          <a:xfrm>
            <a:off x="4429124" y="0"/>
            <a:ext cx="4714876"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dirty="0"/>
          </a:p>
        </p:txBody>
      </p:sp>
      <p:pic>
        <p:nvPicPr>
          <p:cNvPr id="4" name="3 Marcador de contenido" descr="Coronet_Corset_Co.gif"/>
          <p:cNvPicPr>
            <a:picLocks noGrp="1" noChangeAspect="1"/>
          </p:cNvPicPr>
          <p:nvPr>
            <p:ph sz="half" idx="1"/>
          </p:nvPr>
        </p:nvPicPr>
        <p:blipFill>
          <a:blip r:embed="rId2"/>
          <a:stretch>
            <a:fillRect/>
          </a:stretch>
        </p:blipFill>
        <p:spPr>
          <a:xfrm>
            <a:off x="0" y="-69653"/>
            <a:ext cx="4071934" cy="6927654"/>
          </a:xfrm>
        </p:spPr>
      </p:pic>
      <p:pic>
        <p:nvPicPr>
          <p:cNvPr id="9" name="8 Marcador de contenido" descr="Gibson-girls-A-Weak-Heart.jpg"/>
          <p:cNvPicPr>
            <a:picLocks noGrp="1" noChangeAspect="1"/>
          </p:cNvPicPr>
          <p:nvPr>
            <p:ph sz="half" idx="2"/>
          </p:nvPr>
        </p:nvPicPr>
        <p:blipFill>
          <a:blip r:embed="rId3"/>
          <a:stretch>
            <a:fillRect/>
          </a:stretch>
        </p:blipFill>
        <p:spPr>
          <a:xfrm>
            <a:off x="4071934" y="2815564"/>
            <a:ext cx="5072066" cy="4042436"/>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00562" y="274638"/>
            <a:ext cx="4186238" cy="5869006"/>
          </a:xfrm>
        </p:spPr>
        <p:txBody>
          <a:bodyPr>
            <a:normAutofit/>
          </a:bodyPr>
          <a:lstStyle/>
          <a:p>
            <a:r>
              <a:rPr lang="es-ES" sz="3200" dirty="0" smtClean="0"/>
              <a:t>Jóvenes de Nápoles en traje de baño</a:t>
            </a:r>
            <a:br>
              <a:rPr lang="es-ES" sz="3200" dirty="0" smtClean="0"/>
            </a:br>
            <a:r>
              <a:rPr lang="es-ES" sz="3200" dirty="0" smtClean="0"/>
              <a:t>Italia </a:t>
            </a:r>
            <a:br>
              <a:rPr lang="es-ES" sz="3200" dirty="0" smtClean="0"/>
            </a:br>
            <a:r>
              <a:rPr lang="es-ES" sz="3200" dirty="0" smtClean="0"/>
              <a:t>1948</a:t>
            </a:r>
            <a:endParaRPr lang="es-ES" sz="3200" dirty="0"/>
          </a:p>
        </p:txBody>
      </p:sp>
      <p:pic>
        <p:nvPicPr>
          <p:cNvPr id="7" name="6 Marcador de contenido" descr="Las mujeres jóvenes de Nápoles en traje de baño, Italia 1948.jpg"/>
          <p:cNvPicPr>
            <a:picLocks noGrp="1" noChangeAspect="1"/>
          </p:cNvPicPr>
          <p:nvPr>
            <p:ph idx="1"/>
          </p:nvPr>
        </p:nvPicPr>
        <p:blipFill>
          <a:blip r:embed="rId2"/>
          <a:stretch>
            <a:fillRect/>
          </a:stretch>
        </p:blipFill>
        <p:spPr>
          <a:xfrm>
            <a:off x="-1" y="0"/>
            <a:ext cx="4534049" cy="68580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texto"/>
          <p:cNvSpPr>
            <a:spLocks noGrp="1"/>
          </p:cNvSpPr>
          <p:nvPr>
            <p:ph type="body" idx="1"/>
          </p:nvPr>
        </p:nvSpPr>
        <p:spPr>
          <a:xfrm>
            <a:off x="5103812" y="5143512"/>
            <a:ext cx="4040188" cy="639762"/>
          </a:xfrm>
        </p:spPr>
        <p:txBody>
          <a:bodyPr/>
          <a:lstStyle/>
          <a:p>
            <a:r>
              <a:rPr lang="es-ES" dirty="0" err="1" smtClean="0"/>
              <a:t>Jantzen</a:t>
            </a:r>
            <a:r>
              <a:rPr lang="es-ES" dirty="0" smtClean="0"/>
              <a:t> 1949</a:t>
            </a:r>
            <a:endParaRPr lang="es-ES" dirty="0"/>
          </a:p>
        </p:txBody>
      </p:sp>
      <p:pic>
        <p:nvPicPr>
          <p:cNvPr id="4" name="3 Marcador de contenido" descr="jantzen49.jpg"/>
          <p:cNvPicPr>
            <a:picLocks noGrp="1" noChangeAspect="1"/>
          </p:cNvPicPr>
          <p:nvPr>
            <p:ph sz="half" idx="2"/>
          </p:nvPr>
        </p:nvPicPr>
        <p:blipFill>
          <a:blip r:embed="rId2"/>
          <a:stretch>
            <a:fillRect/>
          </a:stretch>
        </p:blipFill>
        <p:spPr>
          <a:xfrm>
            <a:off x="4286248" y="0"/>
            <a:ext cx="4857752" cy="4554142"/>
          </a:xfrm>
        </p:spPr>
      </p:pic>
      <p:sp>
        <p:nvSpPr>
          <p:cNvPr id="7" name="6 Marcador de texto"/>
          <p:cNvSpPr>
            <a:spLocks noGrp="1"/>
          </p:cNvSpPr>
          <p:nvPr>
            <p:ph type="body" sz="quarter" idx="3"/>
          </p:nvPr>
        </p:nvSpPr>
        <p:spPr>
          <a:xfrm>
            <a:off x="142844" y="1500174"/>
            <a:ext cx="4041775" cy="639762"/>
          </a:xfrm>
        </p:spPr>
        <p:txBody>
          <a:bodyPr/>
          <a:lstStyle/>
          <a:p>
            <a:r>
              <a:rPr lang="es-ES" dirty="0" err="1" smtClean="0"/>
              <a:t>Jantzen</a:t>
            </a:r>
            <a:r>
              <a:rPr lang="es-ES" dirty="0" smtClean="0"/>
              <a:t> 1946</a:t>
            </a:r>
            <a:endParaRPr lang="es-ES" dirty="0"/>
          </a:p>
        </p:txBody>
      </p:sp>
      <p:pic>
        <p:nvPicPr>
          <p:cNvPr id="9" name="8 Marcador de contenido" descr="jantzen46awol.jpg"/>
          <p:cNvPicPr>
            <a:picLocks noGrp="1" noChangeAspect="1"/>
          </p:cNvPicPr>
          <p:nvPr>
            <p:ph sz="quarter" idx="4"/>
          </p:nvPr>
        </p:nvPicPr>
        <p:blipFill>
          <a:blip r:embed="rId3"/>
          <a:stretch>
            <a:fillRect/>
          </a:stretch>
        </p:blipFill>
        <p:spPr>
          <a:xfrm>
            <a:off x="-11624" y="2285992"/>
            <a:ext cx="4356778" cy="4586082"/>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pPr algn="l"/>
            <a:r>
              <a:rPr lang="es-ES" dirty="0" smtClean="0">
                <a:latin typeface="Baskerville Old Face" pitchFamily="18" charset="0"/>
              </a:rPr>
              <a:t>Disfrutando La Paloma…</a:t>
            </a:r>
            <a:endParaRPr lang="es-ES" dirty="0">
              <a:latin typeface="Baskerville Old Face" pitchFamily="18" charset="0"/>
            </a:endParaRPr>
          </a:p>
        </p:txBody>
      </p:sp>
      <p:pic>
        <p:nvPicPr>
          <p:cNvPr id="5" name="4 Marcador de contenido" descr="IMG-20161229-WA0003.jpg"/>
          <p:cNvPicPr>
            <a:picLocks noGrp="1" noChangeAspect="1"/>
          </p:cNvPicPr>
          <p:nvPr>
            <p:ph idx="4294967295"/>
          </p:nvPr>
        </p:nvPicPr>
        <p:blipFill>
          <a:blip r:embed="rId2"/>
          <a:srcRect t="13541" b="6250"/>
          <a:stretch>
            <a:fillRect/>
          </a:stretch>
        </p:blipFill>
        <p:spPr>
          <a:xfrm>
            <a:off x="0" y="1357274"/>
            <a:ext cx="9144000" cy="5500726"/>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50’</a:t>
            </a:r>
            <a:endParaRPr lang="es-ES" dirty="0"/>
          </a:p>
        </p:txBody>
      </p:sp>
      <p:sp>
        <p:nvSpPr>
          <p:cNvPr id="4" name="3 Marcador de texto"/>
          <p:cNvSpPr>
            <a:spLocks noGrp="1"/>
          </p:cNvSpPr>
          <p:nvPr>
            <p:ph type="body" idx="1"/>
          </p:nvPr>
        </p:nvSpPr>
        <p:spPr/>
        <p:txBody>
          <a:bodyPr/>
          <a:lstStyle/>
          <a:p>
            <a:r>
              <a:rPr lang="es-ES" dirty="0" smtClean="0"/>
              <a:t>Se aceleran los cambios</a:t>
            </a:r>
            <a:endParaRPr lang="es-E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785794"/>
          </a:xfrm>
        </p:spPr>
        <p:txBody>
          <a:bodyPr>
            <a:normAutofit/>
          </a:bodyPr>
          <a:lstStyle/>
          <a:p>
            <a:r>
              <a:rPr lang="es-ES" dirty="0" smtClean="0"/>
              <a:t>Concurso de belleza en 1955</a:t>
            </a:r>
            <a:endParaRPr lang="es-ES" dirty="0"/>
          </a:p>
        </p:txBody>
      </p:sp>
      <p:pic>
        <p:nvPicPr>
          <p:cNvPr id="4" name="3 Marcador de contenido" descr="Un concurso de belleza, 1955.jpg"/>
          <p:cNvPicPr>
            <a:picLocks noGrp="1" noChangeAspect="1"/>
          </p:cNvPicPr>
          <p:nvPr>
            <p:ph idx="1"/>
          </p:nvPr>
        </p:nvPicPr>
        <p:blipFill>
          <a:blip r:embed="rId2"/>
          <a:stretch>
            <a:fillRect/>
          </a:stretch>
        </p:blipFill>
        <p:spPr>
          <a:xfrm>
            <a:off x="551490" y="714356"/>
            <a:ext cx="8592510" cy="6143644"/>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258_xl_AC011777.jpg"/>
          <p:cNvPicPr>
            <a:picLocks noGrp="1" noChangeAspect="1"/>
          </p:cNvPicPr>
          <p:nvPr>
            <p:ph sz="half" idx="1"/>
          </p:nvPr>
        </p:nvPicPr>
        <p:blipFill>
          <a:blip r:embed="rId2" cstate="print"/>
          <a:srcRect l="17187" r="17188"/>
          <a:stretch>
            <a:fillRect/>
          </a:stretch>
        </p:blipFill>
        <p:spPr>
          <a:xfrm>
            <a:off x="0" y="0"/>
            <a:ext cx="3000396" cy="6875189"/>
          </a:xfrm>
        </p:spPr>
      </p:pic>
      <p:sp>
        <p:nvSpPr>
          <p:cNvPr id="4" name="3 Marcador de contenido"/>
          <p:cNvSpPr>
            <a:spLocks noGrp="1"/>
          </p:cNvSpPr>
          <p:nvPr>
            <p:ph sz="half" idx="2"/>
          </p:nvPr>
        </p:nvSpPr>
        <p:spPr>
          <a:xfrm>
            <a:off x="3071802" y="285728"/>
            <a:ext cx="5614998" cy="6572272"/>
          </a:xfrm>
        </p:spPr>
        <p:txBody>
          <a:bodyPr>
            <a:normAutofit fontScale="70000" lnSpcReduction="20000"/>
          </a:bodyPr>
          <a:lstStyle/>
          <a:p>
            <a:pPr>
              <a:buNone/>
            </a:pPr>
            <a:r>
              <a:rPr lang="es-ES" b="1" dirty="0" smtClean="0"/>
              <a:t>	Ropa de playa</a:t>
            </a:r>
          </a:p>
          <a:p>
            <a:pPr>
              <a:buNone/>
            </a:pPr>
            <a:r>
              <a:rPr lang="es-ES" dirty="0" smtClean="0"/>
              <a:t>	Hacia 1951</a:t>
            </a:r>
          </a:p>
          <a:p>
            <a:pPr>
              <a:buNone/>
            </a:pPr>
            <a:r>
              <a:rPr lang="es-ES" dirty="0" smtClean="0"/>
              <a:t>	EE.UU.</a:t>
            </a:r>
          </a:p>
          <a:p>
            <a:pPr>
              <a:buNone/>
            </a:pPr>
            <a:r>
              <a:rPr lang="es-ES" dirty="0" smtClean="0"/>
              <a:t>	Diseñador: Claire </a:t>
            </a:r>
            <a:r>
              <a:rPr lang="es-ES" dirty="0" err="1" smtClean="0"/>
              <a:t>McCardell</a:t>
            </a:r>
            <a:endParaRPr lang="es-ES" dirty="0" smtClean="0"/>
          </a:p>
          <a:p>
            <a:pPr>
              <a:buNone/>
            </a:pPr>
            <a:r>
              <a:rPr lang="es-ES" dirty="0" smtClean="0"/>
              <a:t>	Material: Dos tonos de gris del traje de baño jersey de lana. Hombro y cierre frontal de ganchos y ojales de latón. </a:t>
            </a:r>
          </a:p>
          <a:p>
            <a:pPr>
              <a:buNone/>
            </a:pPr>
            <a:r>
              <a:rPr lang="es-ES" dirty="0" smtClean="0"/>
              <a:t>	El talento de </a:t>
            </a:r>
            <a:r>
              <a:rPr lang="es-ES" dirty="0" err="1" smtClean="0"/>
              <a:t>McCardell</a:t>
            </a:r>
            <a:r>
              <a:rPr lang="es-ES" dirty="0" smtClean="0"/>
              <a:t> de diseño deportivo y casual se puede ver claramente en esta ropa de playa. Las líneas nítidas y sofisticados en el cuello y alrededor de los hombros y la parte inferior de la silueta son muy innovadores, y su elección de jersey de lana y la falta de las ballenas y las pinzas de cintura van en contra de la moda de trajes de baño de la época. En lugar de restringir al usuario, utiliza señales visuales desde el diseño para enfatizar las líneas del cuerpo femenino, la creación de un traje que es simple pero lleno de elegancia.</a:t>
            </a:r>
          </a:p>
          <a:p>
            <a:pPr>
              <a:buNone/>
            </a:pPr>
            <a:r>
              <a:rPr lang="es-ES" dirty="0" smtClean="0"/>
              <a:t>	Los pequeños ganchos de latón son un detalle que puede ser visto como una marca </a:t>
            </a:r>
            <a:r>
              <a:rPr lang="es-ES" dirty="0" err="1" smtClean="0"/>
              <a:t>McCardell</a:t>
            </a:r>
            <a:r>
              <a:rPr lang="es-ES" dirty="0" smtClean="0"/>
              <a:t>.</a:t>
            </a:r>
          </a:p>
          <a:p>
            <a:pPr>
              <a:buNone/>
            </a:pPr>
            <a:r>
              <a:rPr lang="es-ES" dirty="0" smtClean="0"/>
              <a:t>	</a:t>
            </a:r>
            <a:endParaRPr lang="es-E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7" name="6 Marcador de contenido" descr="CIX52.7.4_F.jpg"/>
          <p:cNvPicPr>
            <a:picLocks noGrp="1" noChangeAspect="1"/>
          </p:cNvPicPr>
          <p:nvPr>
            <p:ph sz="half" idx="2"/>
          </p:nvPr>
        </p:nvPicPr>
        <p:blipFill>
          <a:blip r:embed="rId2"/>
          <a:stretch>
            <a:fillRect/>
          </a:stretch>
        </p:blipFill>
        <p:spPr>
          <a:xfrm>
            <a:off x="0" y="0"/>
            <a:ext cx="5025542" cy="6858000"/>
          </a:xfrm>
        </p:spPr>
      </p:pic>
      <p:sp>
        <p:nvSpPr>
          <p:cNvPr id="5" name="4 Marcador de texto"/>
          <p:cNvSpPr>
            <a:spLocks noGrp="1"/>
          </p:cNvSpPr>
          <p:nvPr>
            <p:ph type="body" sz="quarter" idx="3"/>
          </p:nvPr>
        </p:nvSpPr>
        <p:spPr>
          <a:xfrm>
            <a:off x="5143504" y="214290"/>
            <a:ext cx="3786214" cy="2214578"/>
          </a:xfrm>
        </p:spPr>
        <p:txBody>
          <a:bodyPr>
            <a:normAutofit/>
          </a:bodyPr>
          <a:lstStyle/>
          <a:p>
            <a:endParaRPr lang="es-ES" dirty="0" smtClean="0"/>
          </a:p>
          <a:p>
            <a:r>
              <a:rPr lang="es-ES" dirty="0" smtClean="0"/>
              <a:t>Traje de baño</a:t>
            </a:r>
          </a:p>
          <a:p>
            <a:r>
              <a:rPr lang="es-ES" b="0" dirty="0" smtClean="0"/>
              <a:t>Diseñador: Tom </a:t>
            </a:r>
            <a:r>
              <a:rPr lang="es-ES" b="0" dirty="0" err="1" smtClean="0"/>
              <a:t>Brigance</a:t>
            </a:r>
            <a:r>
              <a:rPr lang="es-ES" b="0" dirty="0" smtClean="0"/>
              <a:t> 1952</a:t>
            </a:r>
          </a:p>
          <a:p>
            <a:r>
              <a:rPr lang="es-ES" b="0" dirty="0" smtClean="0"/>
              <a:t>Materiales: algodón, rayón</a:t>
            </a:r>
          </a:p>
          <a:p>
            <a:endParaRPr lang="es-ES" dirty="0"/>
          </a:p>
        </p:txBody>
      </p:sp>
      <p:pic>
        <p:nvPicPr>
          <p:cNvPr id="8" name="7 Marcador de contenido" descr="CIX52.7.4_B.jpg"/>
          <p:cNvPicPr>
            <a:picLocks noGrp="1" noChangeAspect="1"/>
          </p:cNvPicPr>
          <p:nvPr>
            <p:ph sz="quarter" idx="4"/>
          </p:nvPr>
        </p:nvPicPr>
        <p:blipFill>
          <a:blip r:embed="rId3"/>
          <a:stretch>
            <a:fillRect/>
          </a:stretch>
        </p:blipFill>
        <p:spPr>
          <a:xfrm>
            <a:off x="5786446" y="2335433"/>
            <a:ext cx="3357554" cy="4522567"/>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5" name="4 Marcador de contenido" descr="1951 Lets go surfing Traje de baño 1 y 2 piezas..jpg"/>
          <p:cNvPicPr>
            <a:picLocks noGrp="1" noChangeAspect="1"/>
          </p:cNvPicPr>
          <p:nvPr>
            <p:ph sz="half" idx="1"/>
          </p:nvPr>
        </p:nvPicPr>
        <p:blipFill>
          <a:blip r:embed="rId2"/>
          <a:stretch>
            <a:fillRect/>
          </a:stretch>
        </p:blipFill>
        <p:spPr>
          <a:xfrm>
            <a:off x="-1" y="1"/>
            <a:ext cx="5875887" cy="6858000"/>
          </a:xfrm>
        </p:spPr>
      </p:pic>
      <p:sp>
        <p:nvSpPr>
          <p:cNvPr id="4" name="3 Marcador de contenido"/>
          <p:cNvSpPr>
            <a:spLocks noGrp="1"/>
          </p:cNvSpPr>
          <p:nvPr>
            <p:ph sz="half" idx="2"/>
          </p:nvPr>
        </p:nvSpPr>
        <p:spPr>
          <a:xfrm>
            <a:off x="6072198" y="1600200"/>
            <a:ext cx="2614602" cy="4525963"/>
          </a:xfrm>
        </p:spPr>
        <p:txBody>
          <a:bodyPr/>
          <a:lstStyle/>
          <a:p>
            <a:pPr>
              <a:buNone/>
            </a:pPr>
            <a:r>
              <a:rPr lang="es-ES" dirty="0" smtClean="0"/>
              <a:t>1951 </a:t>
            </a:r>
          </a:p>
          <a:p>
            <a:pPr>
              <a:buNone/>
            </a:pPr>
            <a:r>
              <a:rPr lang="es-ES" dirty="0" smtClean="0"/>
              <a:t>Australia</a:t>
            </a:r>
            <a:endParaRPr lang="es-E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786" y="4643446"/>
            <a:ext cx="5114932" cy="1143000"/>
          </a:xfrm>
        </p:spPr>
        <p:txBody>
          <a:bodyPr>
            <a:normAutofit fontScale="90000"/>
          </a:bodyPr>
          <a:lstStyle/>
          <a:p>
            <a:r>
              <a:rPr lang="es-ES" dirty="0" err="1" smtClean="0"/>
              <a:t>Marilyn</a:t>
            </a:r>
            <a:r>
              <a:rPr lang="es-ES" dirty="0" smtClean="0"/>
              <a:t> Monroe en Belle Beach hacia 1951</a:t>
            </a:r>
            <a:endParaRPr lang="es-ES" dirty="0"/>
          </a:p>
        </p:txBody>
      </p:sp>
      <p:pic>
        <p:nvPicPr>
          <p:cNvPr id="5" name="4 Marcador de contenido" descr="139576144.jpg"/>
          <p:cNvPicPr>
            <a:picLocks noGrp="1" noChangeAspect="1"/>
          </p:cNvPicPr>
          <p:nvPr>
            <p:ph sz="half" idx="1"/>
          </p:nvPr>
        </p:nvPicPr>
        <p:blipFill>
          <a:blip r:embed="rId2"/>
          <a:srcRect l="7241" t="9455" r="12367"/>
          <a:stretch>
            <a:fillRect/>
          </a:stretch>
        </p:blipFill>
        <p:spPr>
          <a:xfrm>
            <a:off x="6357918" y="3714752"/>
            <a:ext cx="2786082" cy="3143248"/>
          </a:xfrm>
        </p:spPr>
      </p:pic>
      <p:pic>
        <p:nvPicPr>
          <p:cNvPr id="6" name="5 Marcador de contenido" descr="052814-marilyn-monroe-lead-594.jpg"/>
          <p:cNvPicPr>
            <a:picLocks noGrp="1" noChangeAspect="1"/>
          </p:cNvPicPr>
          <p:nvPr>
            <p:ph sz="half" idx="2"/>
          </p:nvPr>
        </p:nvPicPr>
        <p:blipFill>
          <a:blip r:embed="rId3"/>
          <a:stretch>
            <a:fillRect/>
          </a:stretch>
        </p:blipFill>
        <p:spPr>
          <a:xfrm>
            <a:off x="-1" y="0"/>
            <a:ext cx="6601645" cy="3714752"/>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4400552" cy="1143000"/>
          </a:xfrm>
        </p:spPr>
        <p:txBody>
          <a:bodyPr/>
          <a:lstStyle/>
          <a:p>
            <a:r>
              <a:rPr lang="es-ES" dirty="0" smtClean="0"/>
              <a:t>1951</a:t>
            </a:r>
            <a:endParaRPr lang="es-ES" dirty="0"/>
          </a:p>
        </p:txBody>
      </p:sp>
      <p:pic>
        <p:nvPicPr>
          <p:cNvPr id="5" name="4 Marcador de contenido" descr="6775f20d23086e1499d09207bfd0daa0.jpg"/>
          <p:cNvPicPr>
            <a:picLocks noGrp="1" noChangeAspect="1"/>
          </p:cNvPicPr>
          <p:nvPr>
            <p:ph sz="half" idx="1"/>
          </p:nvPr>
        </p:nvPicPr>
        <p:blipFill>
          <a:blip r:embed="rId2"/>
          <a:stretch>
            <a:fillRect/>
          </a:stretch>
        </p:blipFill>
        <p:spPr>
          <a:xfrm>
            <a:off x="3702570" y="1"/>
            <a:ext cx="5441430" cy="6858000"/>
          </a:xfrm>
        </p:spPr>
      </p:pic>
      <p:sp>
        <p:nvSpPr>
          <p:cNvPr id="4" name="3 Marcador de contenido"/>
          <p:cNvSpPr>
            <a:spLocks noGrp="1"/>
          </p:cNvSpPr>
          <p:nvPr>
            <p:ph sz="half" idx="2"/>
          </p:nvPr>
        </p:nvSpPr>
        <p:spPr>
          <a:xfrm>
            <a:off x="0" y="1500174"/>
            <a:ext cx="4038600" cy="4525963"/>
          </a:xfrm>
        </p:spPr>
        <p:txBody>
          <a:bodyPr/>
          <a:lstStyle/>
          <a:p>
            <a:endParaRPr lang="es-E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5" name="4 Marcador de contenido" descr="Plaza Independencia hacia1910.jpg"/>
          <p:cNvPicPr>
            <a:picLocks noGrp="1" noChangeAspect="1"/>
          </p:cNvPicPr>
          <p:nvPr>
            <p:ph sz="half" idx="1"/>
          </p:nvPr>
        </p:nvPicPr>
        <p:blipFill>
          <a:blip r:embed="rId2"/>
          <a:srcRect l="20941" t="16937" r="23317" b="20930"/>
          <a:stretch>
            <a:fillRect/>
          </a:stretch>
        </p:blipFill>
        <p:spPr>
          <a:xfrm>
            <a:off x="0" y="0"/>
            <a:ext cx="9144000" cy="6858000"/>
          </a:xfrm>
        </p:spPr>
      </p:pic>
      <p:sp>
        <p:nvSpPr>
          <p:cNvPr id="4" name="3 Marcador de contenido"/>
          <p:cNvSpPr>
            <a:spLocks noGrp="1"/>
          </p:cNvSpPr>
          <p:nvPr>
            <p:ph sz="half" idx="2"/>
          </p:nvPr>
        </p:nvSpPr>
        <p:spPr/>
        <p:txBody>
          <a:bodyPr/>
          <a:lstStyle/>
          <a:p>
            <a:endParaRPr lang="es-E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Marilyn yellow bikini 1951.jpg"/>
          <p:cNvPicPr>
            <a:picLocks noGrp="1" noChangeAspect="1"/>
          </p:cNvPicPr>
          <p:nvPr>
            <p:ph sz="half" idx="1"/>
          </p:nvPr>
        </p:nvPicPr>
        <p:blipFill>
          <a:blip r:embed="rId2"/>
          <a:srcRect l="3537" r="2712"/>
          <a:stretch>
            <a:fillRect/>
          </a:stretch>
        </p:blipFill>
        <p:spPr>
          <a:xfrm>
            <a:off x="0" y="350567"/>
            <a:ext cx="9144000" cy="6507433"/>
          </a:xfrm>
        </p:spPr>
      </p:pic>
      <p:sp>
        <p:nvSpPr>
          <p:cNvPr id="4" name="3 Marcador de contenido"/>
          <p:cNvSpPr>
            <a:spLocks noGrp="1"/>
          </p:cNvSpPr>
          <p:nvPr>
            <p:ph sz="half" idx="2"/>
          </p:nvPr>
        </p:nvSpPr>
        <p:spPr/>
        <p:txBody>
          <a:bodyPr/>
          <a:lstStyle/>
          <a:p>
            <a:endParaRPr lang="es-E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pic>
        <p:nvPicPr>
          <p:cNvPr id="5" name="4 Marcador de contenido" descr="Marilyn People 1953.jpg"/>
          <p:cNvPicPr>
            <a:picLocks noGrp="1" noChangeAspect="1"/>
          </p:cNvPicPr>
          <p:nvPr>
            <p:ph idx="1"/>
          </p:nvPr>
        </p:nvPicPr>
        <p:blipFill>
          <a:blip r:embed="rId2"/>
          <a:stretch>
            <a:fillRect/>
          </a:stretch>
        </p:blipFill>
        <p:spPr>
          <a:xfrm>
            <a:off x="0" y="0"/>
            <a:ext cx="4929190" cy="693932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9124" y="274638"/>
            <a:ext cx="4257676" cy="1143000"/>
          </a:xfrm>
        </p:spPr>
        <p:txBody>
          <a:bodyPr>
            <a:normAutofit fontScale="90000"/>
          </a:bodyPr>
          <a:lstStyle/>
          <a:p>
            <a:r>
              <a:rPr lang="es-ES" dirty="0" err="1" smtClean="0"/>
              <a:t>Brigitte</a:t>
            </a:r>
            <a:r>
              <a:rPr lang="es-ES" dirty="0" smtClean="0"/>
              <a:t> </a:t>
            </a:r>
            <a:r>
              <a:rPr lang="es-ES" dirty="0" err="1" smtClean="0"/>
              <a:t>Bardot</a:t>
            </a:r>
            <a:r>
              <a:rPr lang="es-ES" dirty="0" smtClean="0"/>
              <a:t> 1953 Cannes </a:t>
            </a:r>
            <a:endParaRPr lang="es-ES" dirty="0"/>
          </a:p>
        </p:txBody>
      </p:sp>
      <p:pic>
        <p:nvPicPr>
          <p:cNvPr id="6" name="5 Marcador de contenido" descr="4f66304318436c79f9400ec1695d3b64.jpg"/>
          <p:cNvPicPr>
            <a:picLocks noGrp="1" noChangeAspect="1"/>
          </p:cNvPicPr>
          <p:nvPr>
            <p:ph sz="half" idx="1"/>
          </p:nvPr>
        </p:nvPicPr>
        <p:blipFill>
          <a:blip r:embed="rId2"/>
          <a:stretch>
            <a:fillRect/>
          </a:stretch>
        </p:blipFill>
        <p:spPr>
          <a:xfrm>
            <a:off x="4357678" y="2071678"/>
            <a:ext cx="4786322" cy="4786322"/>
          </a:xfrm>
        </p:spPr>
      </p:pic>
      <p:pic>
        <p:nvPicPr>
          <p:cNvPr id="7" name="6 Marcador de contenido" descr="ob_18c4c6_29285e0e7c826e6c644a2119fe55bf17.jpg"/>
          <p:cNvPicPr>
            <a:picLocks noGrp="1" noChangeAspect="1"/>
          </p:cNvPicPr>
          <p:nvPr>
            <p:ph sz="half" idx="2"/>
          </p:nvPr>
        </p:nvPicPr>
        <p:blipFill>
          <a:blip r:embed="rId3"/>
          <a:stretch>
            <a:fillRect/>
          </a:stretch>
        </p:blipFill>
        <p:spPr>
          <a:xfrm>
            <a:off x="0" y="0"/>
            <a:ext cx="4345746" cy="5786454"/>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5" name="4 Marcador de contenido" descr="ob_89da17_bf85281af03f4e76f2a41964687a55ac.jpg"/>
          <p:cNvPicPr>
            <a:picLocks noGrp="1" noChangeAspect="1"/>
          </p:cNvPicPr>
          <p:nvPr>
            <p:ph sz="half" idx="1"/>
          </p:nvPr>
        </p:nvPicPr>
        <p:blipFill>
          <a:blip r:embed="rId2"/>
          <a:stretch>
            <a:fillRect/>
          </a:stretch>
        </p:blipFill>
        <p:spPr>
          <a:xfrm>
            <a:off x="-1" y="0"/>
            <a:ext cx="5052863" cy="3929066"/>
          </a:xfrm>
        </p:spPr>
      </p:pic>
      <p:pic>
        <p:nvPicPr>
          <p:cNvPr id="6" name="5 Marcador de contenido" descr="1e8abf885dc9888105d6a4a133b5fa2a.jpg"/>
          <p:cNvPicPr>
            <a:picLocks noGrp="1" noChangeAspect="1"/>
          </p:cNvPicPr>
          <p:nvPr>
            <p:ph sz="half" idx="2"/>
          </p:nvPr>
        </p:nvPicPr>
        <p:blipFill>
          <a:blip r:embed="rId3"/>
          <a:stretch>
            <a:fillRect/>
          </a:stretch>
        </p:blipFill>
        <p:spPr>
          <a:xfrm>
            <a:off x="3214678" y="3308826"/>
            <a:ext cx="4786314" cy="3549174"/>
          </a:xfrm>
        </p:spPr>
      </p:pic>
      <p:pic>
        <p:nvPicPr>
          <p:cNvPr id="7" name="6 Imagen" descr="d55b996faa21f47687ddfd5e96752189.jpg"/>
          <p:cNvPicPr>
            <a:picLocks noChangeAspect="1"/>
          </p:cNvPicPr>
          <p:nvPr/>
        </p:nvPicPr>
        <p:blipFill>
          <a:blip r:embed="rId4"/>
          <a:stretch>
            <a:fillRect/>
          </a:stretch>
        </p:blipFill>
        <p:spPr>
          <a:xfrm>
            <a:off x="6334122" y="0"/>
            <a:ext cx="2809878" cy="3742757"/>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descr="Marina Vlady Punta del Este 1955.jpg"/>
          <p:cNvPicPr>
            <a:picLocks noGrp="1" noChangeAspect="1"/>
          </p:cNvPicPr>
          <p:nvPr>
            <p:ph sz="half" idx="2"/>
          </p:nvPr>
        </p:nvPicPr>
        <p:blipFill>
          <a:blip r:embed="rId2"/>
          <a:stretch>
            <a:fillRect/>
          </a:stretch>
        </p:blipFill>
        <p:spPr>
          <a:xfrm>
            <a:off x="3939268" y="0"/>
            <a:ext cx="5204732" cy="6858000"/>
          </a:xfrm>
        </p:spPr>
      </p:pic>
      <p:sp>
        <p:nvSpPr>
          <p:cNvPr id="2" name="1 Título"/>
          <p:cNvSpPr>
            <a:spLocks noGrp="1"/>
          </p:cNvSpPr>
          <p:nvPr>
            <p:ph type="title"/>
          </p:nvPr>
        </p:nvSpPr>
        <p:spPr>
          <a:xfrm>
            <a:off x="0" y="0"/>
            <a:ext cx="9001156" cy="1500174"/>
          </a:xfrm>
        </p:spPr>
        <p:txBody>
          <a:bodyPr>
            <a:normAutofit/>
          </a:bodyPr>
          <a:lstStyle/>
          <a:p>
            <a:pPr algn="l"/>
            <a:r>
              <a:rPr lang="es-ES" sz="2800" dirty="0" smtClean="0">
                <a:latin typeface="Bookman Old Style" pitchFamily="18" charset="0"/>
              </a:rPr>
              <a:t> Y en Punta del Este…</a:t>
            </a:r>
            <a:br>
              <a:rPr lang="es-ES" sz="2800" dirty="0" smtClean="0">
                <a:latin typeface="Bookman Old Style" pitchFamily="18" charset="0"/>
              </a:rPr>
            </a:br>
            <a:r>
              <a:rPr lang="es-ES" sz="2800" dirty="0" smtClean="0">
                <a:latin typeface="Bookman Old Style" pitchFamily="18" charset="0"/>
              </a:rPr>
              <a:t>				  </a:t>
            </a:r>
            <a:r>
              <a:rPr lang="es-ES" sz="2800" dirty="0" smtClean="0">
                <a:solidFill>
                  <a:schemeClr val="bg1"/>
                </a:solidFill>
                <a:latin typeface="Bookman Old Style" pitchFamily="18" charset="0"/>
              </a:rPr>
              <a:t>Marina </a:t>
            </a:r>
            <a:r>
              <a:rPr lang="es-ES" sz="2800" dirty="0" err="1" smtClean="0">
                <a:solidFill>
                  <a:schemeClr val="bg1"/>
                </a:solidFill>
                <a:latin typeface="Bookman Old Style" pitchFamily="18" charset="0"/>
              </a:rPr>
              <a:t>Vlady</a:t>
            </a:r>
            <a:r>
              <a:rPr lang="es-ES" sz="2800" dirty="0" smtClean="0">
                <a:solidFill>
                  <a:schemeClr val="bg1"/>
                </a:solidFill>
                <a:latin typeface="Bookman Old Style" pitchFamily="18" charset="0"/>
              </a:rPr>
              <a:t>…</a:t>
            </a:r>
            <a:br>
              <a:rPr lang="es-ES" sz="2800" dirty="0" smtClean="0">
                <a:solidFill>
                  <a:schemeClr val="bg1"/>
                </a:solidFill>
                <a:latin typeface="Bookman Old Style" pitchFamily="18" charset="0"/>
              </a:rPr>
            </a:br>
            <a:r>
              <a:rPr lang="es-ES" sz="2800" dirty="0" smtClean="0">
                <a:solidFill>
                  <a:schemeClr val="bg1"/>
                </a:solidFill>
                <a:latin typeface="Bookman Old Style" pitchFamily="18" charset="0"/>
              </a:rPr>
              <a:t>	</a:t>
            </a:r>
            <a:r>
              <a:rPr lang="es-ES" sz="2800" dirty="0" smtClean="0">
                <a:solidFill>
                  <a:schemeClr val="bg1"/>
                </a:solidFill>
                <a:latin typeface="Bookman Old Style" pitchFamily="18" charset="0"/>
              </a:rPr>
              <a:t>					estrena bikini</a:t>
            </a:r>
            <a:endParaRPr lang="es-ES" sz="2800" dirty="0">
              <a:solidFill>
                <a:schemeClr val="bg1"/>
              </a:solidFill>
              <a:latin typeface="Bookman Old Style" pitchFamily="18" charset="0"/>
            </a:endParaRPr>
          </a:p>
        </p:txBody>
      </p:sp>
      <p:pic>
        <p:nvPicPr>
          <p:cNvPr id="5" name="4 Marcador de contenido" descr="Marina Vlady Punta del Este 1951.jpg"/>
          <p:cNvPicPr>
            <a:picLocks noGrp="1" noChangeAspect="1"/>
          </p:cNvPicPr>
          <p:nvPr>
            <p:ph sz="half" idx="1"/>
          </p:nvPr>
        </p:nvPicPr>
        <p:blipFill>
          <a:blip r:embed="rId3"/>
          <a:stretch>
            <a:fillRect/>
          </a:stretch>
        </p:blipFill>
        <p:spPr>
          <a:xfrm>
            <a:off x="0" y="1245907"/>
            <a:ext cx="3714744" cy="5645507"/>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t>60’</a:t>
            </a:r>
            <a:endParaRPr lang="es-ES" dirty="0"/>
          </a:p>
        </p:txBody>
      </p:sp>
      <p:sp>
        <p:nvSpPr>
          <p:cNvPr id="5" name="4 Marcador de texto"/>
          <p:cNvSpPr>
            <a:spLocks noGrp="1"/>
          </p:cNvSpPr>
          <p:nvPr>
            <p:ph type="body" idx="1"/>
          </p:nvPr>
        </p:nvSpPr>
        <p:spPr/>
        <p:txBody>
          <a:bodyPr/>
          <a:lstStyle/>
          <a:p>
            <a:endParaRPr lang="es-E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texto"/>
          <p:cNvSpPr>
            <a:spLocks noGrp="1"/>
          </p:cNvSpPr>
          <p:nvPr>
            <p:ph type="body" idx="1"/>
          </p:nvPr>
        </p:nvSpPr>
        <p:spPr/>
        <p:txBody>
          <a:bodyPr/>
          <a:lstStyle/>
          <a:p>
            <a:endParaRPr lang="es-ES"/>
          </a:p>
        </p:txBody>
      </p:sp>
      <p:pic>
        <p:nvPicPr>
          <p:cNvPr id="10" name="9 Marcador de contenido" descr="1997.59.16ab_F.jpg"/>
          <p:cNvPicPr>
            <a:picLocks noGrp="1" noChangeAspect="1"/>
          </p:cNvPicPr>
          <p:nvPr>
            <p:ph sz="half" idx="2"/>
          </p:nvPr>
        </p:nvPicPr>
        <p:blipFill>
          <a:blip r:embed="rId2"/>
          <a:stretch>
            <a:fillRect/>
          </a:stretch>
        </p:blipFill>
        <p:spPr>
          <a:xfrm>
            <a:off x="-1" y="0"/>
            <a:ext cx="3500323" cy="6858000"/>
          </a:xfrm>
        </p:spPr>
      </p:pic>
      <p:sp>
        <p:nvSpPr>
          <p:cNvPr id="8" name="7 Marcador de texto"/>
          <p:cNvSpPr>
            <a:spLocks noGrp="1"/>
          </p:cNvSpPr>
          <p:nvPr>
            <p:ph type="body" sz="quarter" idx="3"/>
          </p:nvPr>
        </p:nvSpPr>
        <p:spPr>
          <a:xfrm>
            <a:off x="3643307" y="428604"/>
            <a:ext cx="2428892" cy="4429156"/>
          </a:xfrm>
        </p:spPr>
        <p:txBody>
          <a:bodyPr>
            <a:normAutofit/>
          </a:bodyPr>
          <a:lstStyle/>
          <a:p>
            <a:endParaRPr lang="es-ES" dirty="0" smtClean="0"/>
          </a:p>
          <a:p>
            <a:r>
              <a:rPr lang="es-ES" dirty="0" smtClean="0"/>
              <a:t>Bikini</a:t>
            </a:r>
          </a:p>
          <a:p>
            <a:r>
              <a:rPr lang="es-ES" b="0" dirty="0" smtClean="0"/>
              <a:t>1960-1969</a:t>
            </a:r>
          </a:p>
          <a:p>
            <a:r>
              <a:rPr lang="es-ES" b="0" dirty="0" smtClean="0"/>
              <a:t>Gran Bretaña</a:t>
            </a:r>
          </a:p>
          <a:p>
            <a:r>
              <a:rPr lang="es-ES" b="0" dirty="0" smtClean="0"/>
              <a:t>Material: algodón</a:t>
            </a:r>
          </a:p>
          <a:p>
            <a:endParaRPr lang="es-ES" dirty="0"/>
          </a:p>
        </p:txBody>
      </p:sp>
      <p:pic>
        <p:nvPicPr>
          <p:cNvPr id="11" name="10 Marcador de contenido" descr="1997.59.16ab_B.jpg"/>
          <p:cNvPicPr>
            <a:picLocks noGrp="1" noChangeAspect="1"/>
          </p:cNvPicPr>
          <p:nvPr>
            <p:ph sz="quarter" idx="4"/>
          </p:nvPr>
        </p:nvPicPr>
        <p:blipFill>
          <a:blip r:embed="rId3"/>
          <a:stretch>
            <a:fillRect/>
          </a:stretch>
        </p:blipFill>
        <p:spPr>
          <a:xfrm>
            <a:off x="6072198" y="1244327"/>
            <a:ext cx="3071802" cy="5613673"/>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5" name="4 Marcador de contenido" descr="184_xl_AC10127.jpg"/>
          <p:cNvPicPr>
            <a:picLocks noGrp="1" noChangeAspect="1"/>
          </p:cNvPicPr>
          <p:nvPr>
            <p:ph sz="half" idx="1"/>
          </p:nvPr>
        </p:nvPicPr>
        <p:blipFill>
          <a:blip r:embed="rId2" cstate="print"/>
          <a:srcRect l="21381" t="6249" r="19820"/>
          <a:stretch>
            <a:fillRect/>
          </a:stretch>
        </p:blipFill>
        <p:spPr>
          <a:xfrm>
            <a:off x="0" y="-9698"/>
            <a:ext cx="3357554" cy="6867698"/>
          </a:xfrm>
        </p:spPr>
      </p:pic>
      <p:sp>
        <p:nvSpPr>
          <p:cNvPr id="4" name="3 Marcador de contenido"/>
          <p:cNvSpPr>
            <a:spLocks noGrp="1"/>
          </p:cNvSpPr>
          <p:nvPr>
            <p:ph sz="half" idx="2"/>
          </p:nvPr>
        </p:nvSpPr>
        <p:spPr>
          <a:xfrm>
            <a:off x="3071802" y="142852"/>
            <a:ext cx="5614998" cy="6500858"/>
          </a:xfrm>
        </p:spPr>
        <p:txBody>
          <a:bodyPr>
            <a:normAutofit fontScale="70000" lnSpcReduction="20000"/>
          </a:bodyPr>
          <a:lstStyle/>
          <a:p>
            <a:pPr>
              <a:buNone/>
            </a:pPr>
            <a:r>
              <a:rPr lang="es-ES" b="1" dirty="0" smtClean="0"/>
              <a:t>	Monokini</a:t>
            </a:r>
          </a:p>
          <a:p>
            <a:pPr>
              <a:buNone/>
            </a:pPr>
            <a:r>
              <a:rPr lang="es-ES" dirty="0" smtClean="0"/>
              <a:t>	1964</a:t>
            </a:r>
          </a:p>
          <a:p>
            <a:pPr>
              <a:buNone/>
            </a:pPr>
            <a:r>
              <a:rPr lang="es-ES" dirty="0" smtClean="0"/>
              <a:t>	Diseñador: </a:t>
            </a:r>
            <a:r>
              <a:rPr lang="es-ES" dirty="0" err="1" smtClean="0"/>
              <a:t>Rudi</a:t>
            </a:r>
            <a:r>
              <a:rPr lang="es-ES" dirty="0" smtClean="0"/>
              <a:t> </a:t>
            </a:r>
            <a:r>
              <a:rPr lang="es-ES" dirty="0" err="1" smtClean="0"/>
              <a:t>Gernreich</a:t>
            </a:r>
            <a:endParaRPr lang="es-ES" dirty="0" smtClean="0"/>
          </a:p>
          <a:p>
            <a:pPr>
              <a:buNone/>
            </a:pPr>
            <a:r>
              <a:rPr lang="es-ES" dirty="0" smtClean="0"/>
              <a:t>	Material: jersey de lana de rayas gris oscuro y negro.</a:t>
            </a:r>
          </a:p>
          <a:p>
            <a:pPr>
              <a:buNone/>
            </a:pPr>
            <a:r>
              <a:rPr lang="es-ES" dirty="0" smtClean="0"/>
              <a:t>	Este es el "monokini", </a:t>
            </a:r>
          </a:p>
          <a:p>
            <a:pPr>
              <a:buNone/>
            </a:pPr>
            <a:r>
              <a:rPr lang="es-ES" dirty="0" smtClean="0"/>
              <a:t>	un traje de baño en </a:t>
            </a:r>
          </a:p>
          <a:p>
            <a:pPr>
              <a:buNone/>
            </a:pPr>
            <a:r>
              <a:rPr lang="es-ES" dirty="0" smtClean="0"/>
              <a:t>	topless que </a:t>
            </a:r>
          </a:p>
          <a:p>
            <a:pPr>
              <a:buNone/>
            </a:pPr>
            <a:r>
              <a:rPr lang="es-ES" dirty="0" smtClean="0"/>
              <a:t>	conmocionó al mundo. </a:t>
            </a:r>
          </a:p>
          <a:p>
            <a:pPr>
              <a:buNone/>
            </a:pPr>
            <a:r>
              <a:rPr lang="es-ES" dirty="0" smtClean="0"/>
              <a:t>	</a:t>
            </a:r>
          </a:p>
          <a:p>
            <a:pPr>
              <a:buNone/>
            </a:pPr>
            <a:r>
              <a:rPr lang="es-ES" dirty="0" smtClean="0"/>
              <a:t>	</a:t>
            </a:r>
            <a:r>
              <a:rPr lang="es-ES" dirty="0" err="1" smtClean="0"/>
              <a:t>Rudi</a:t>
            </a:r>
            <a:r>
              <a:rPr lang="es-ES" dirty="0" smtClean="0"/>
              <a:t> </a:t>
            </a:r>
            <a:r>
              <a:rPr lang="es-ES" dirty="0" err="1" smtClean="0"/>
              <a:t>Gernreich</a:t>
            </a:r>
            <a:r>
              <a:rPr lang="es-ES" dirty="0" smtClean="0"/>
              <a:t> era un</a:t>
            </a:r>
          </a:p>
          <a:p>
            <a:pPr>
              <a:buNone/>
            </a:pPr>
            <a:r>
              <a:rPr lang="es-ES" dirty="0" smtClean="0"/>
              <a:t>	diseñador muy consciente</a:t>
            </a:r>
          </a:p>
          <a:p>
            <a:pPr>
              <a:buNone/>
            </a:pPr>
            <a:r>
              <a:rPr lang="es-ES" dirty="0" smtClean="0"/>
              <a:t>	de los cuerpos en el </a:t>
            </a:r>
          </a:p>
          <a:p>
            <a:pPr>
              <a:buNone/>
            </a:pPr>
            <a:r>
              <a:rPr lang="es-ES" dirty="0" smtClean="0"/>
              <a:t>	desarrollo de sus obras </a:t>
            </a:r>
          </a:p>
          <a:p>
            <a:pPr>
              <a:buNone/>
            </a:pPr>
            <a:r>
              <a:rPr lang="es-ES" dirty="0" smtClean="0"/>
              <a:t>	desde los años 1960. </a:t>
            </a:r>
          </a:p>
          <a:p>
            <a:pPr>
              <a:buNone/>
            </a:pPr>
            <a:r>
              <a:rPr lang="es-ES" dirty="0" smtClean="0"/>
              <a:t>	Para él la piel podía </a:t>
            </a:r>
          </a:p>
          <a:p>
            <a:pPr>
              <a:buNone/>
            </a:pPr>
            <a:r>
              <a:rPr lang="es-ES" dirty="0" smtClean="0"/>
              <a:t>	convertirse en parte de la </a:t>
            </a:r>
          </a:p>
          <a:p>
            <a:pPr>
              <a:buNone/>
            </a:pPr>
            <a:r>
              <a:rPr lang="es-ES" dirty="0" smtClean="0"/>
              <a:t>	prenda. En 1964 introdujo </a:t>
            </a:r>
          </a:p>
          <a:p>
            <a:pPr>
              <a:buNone/>
            </a:pPr>
            <a:r>
              <a:rPr lang="es-ES" dirty="0" smtClean="0"/>
              <a:t>	un traje de baño en topless,</a:t>
            </a:r>
          </a:p>
          <a:p>
            <a:pPr>
              <a:buNone/>
            </a:pPr>
            <a:r>
              <a:rPr lang="es-ES" dirty="0" smtClean="0"/>
              <a:t>	al que llamó el "monokini", </a:t>
            </a:r>
          </a:p>
          <a:p>
            <a:pPr>
              <a:buNone/>
            </a:pPr>
            <a:r>
              <a:rPr lang="es-ES" dirty="0" smtClean="0"/>
              <a:t>	en contraste con el "bikini”. </a:t>
            </a:r>
            <a:endParaRPr lang="es-ES" dirty="0"/>
          </a:p>
        </p:txBody>
      </p:sp>
      <p:pic>
        <p:nvPicPr>
          <p:cNvPr id="6" name="5 Imagen" descr="rudi_gernreich.jpg"/>
          <p:cNvPicPr>
            <a:picLocks noChangeAspect="1"/>
          </p:cNvPicPr>
          <p:nvPr/>
        </p:nvPicPr>
        <p:blipFill>
          <a:blip r:embed="rId3"/>
          <a:stretch>
            <a:fillRect/>
          </a:stretch>
        </p:blipFill>
        <p:spPr>
          <a:xfrm>
            <a:off x="6706750" y="1956420"/>
            <a:ext cx="2437250" cy="490158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texto"/>
          <p:cNvSpPr>
            <a:spLocks noGrp="1"/>
          </p:cNvSpPr>
          <p:nvPr>
            <p:ph type="body" idx="1"/>
          </p:nvPr>
        </p:nvSpPr>
        <p:spPr/>
        <p:txBody>
          <a:bodyPr/>
          <a:lstStyle/>
          <a:p>
            <a:endParaRPr lang="es-ES"/>
          </a:p>
        </p:txBody>
      </p:sp>
      <p:pic>
        <p:nvPicPr>
          <p:cNvPr id="10" name="9 Marcador de contenido" descr="1986.91.3ab.JPG"/>
          <p:cNvPicPr>
            <a:picLocks noGrp="1" noChangeAspect="1"/>
          </p:cNvPicPr>
          <p:nvPr>
            <p:ph sz="half" idx="2"/>
          </p:nvPr>
        </p:nvPicPr>
        <p:blipFill>
          <a:blip r:embed="rId2"/>
          <a:stretch>
            <a:fillRect/>
          </a:stretch>
        </p:blipFill>
        <p:spPr>
          <a:xfrm>
            <a:off x="6169152" y="3048000"/>
            <a:ext cx="2974848" cy="3810000"/>
          </a:xfrm>
        </p:spPr>
      </p:pic>
      <p:sp>
        <p:nvSpPr>
          <p:cNvPr id="8" name="7 Marcador de texto"/>
          <p:cNvSpPr>
            <a:spLocks noGrp="1"/>
          </p:cNvSpPr>
          <p:nvPr>
            <p:ph type="body" sz="quarter" idx="3"/>
          </p:nvPr>
        </p:nvSpPr>
        <p:spPr>
          <a:xfrm>
            <a:off x="428596" y="4286256"/>
            <a:ext cx="3613179" cy="2211398"/>
          </a:xfrm>
        </p:spPr>
        <p:txBody>
          <a:bodyPr>
            <a:normAutofit/>
          </a:bodyPr>
          <a:lstStyle/>
          <a:p>
            <a:r>
              <a:rPr lang="es-ES" dirty="0" smtClean="0"/>
              <a:t>Bikini</a:t>
            </a:r>
          </a:p>
          <a:p>
            <a:r>
              <a:rPr lang="es-ES" b="0" dirty="0" smtClean="0"/>
              <a:t>Diseñador: </a:t>
            </a:r>
            <a:r>
              <a:rPr lang="es-ES" b="0" dirty="0" err="1" smtClean="0"/>
              <a:t>Elias</a:t>
            </a:r>
            <a:r>
              <a:rPr lang="es-ES" b="0" dirty="0" smtClean="0"/>
              <a:t> </a:t>
            </a:r>
            <a:r>
              <a:rPr lang="es-ES" b="0" dirty="0" err="1" smtClean="0"/>
              <a:t>Daggs</a:t>
            </a:r>
            <a:r>
              <a:rPr lang="es-ES" b="0" dirty="0" smtClean="0"/>
              <a:t/>
            </a:r>
            <a:br>
              <a:rPr lang="es-ES" b="0" dirty="0" smtClean="0"/>
            </a:br>
            <a:r>
              <a:rPr lang="es-ES" b="0" dirty="0" smtClean="0"/>
              <a:t>1965-1972</a:t>
            </a:r>
          </a:p>
          <a:p>
            <a:r>
              <a:rPr lang="es-ES" b="0" dirty="0" smtClean="0"/>
              <a:t>EE.UU.</a:t>
            </a:r>
          </a:p>
          <a:p>
            <a:r>
              <a:rPr lang="es-ES" b="0" dirty="0" smtClean="0"/>
              <a:t>Material: papel</a:t>
            </a:r>
          </a:p>
          <a:p>
            <a:endParaRPr lang="es-ES" dirty="0"/>
          </a:p>
        </p:txBody>
      </p:sp>
      <p:pic>
        <p:nvPicPr>
          <p:cNvPr id="11" name="10 Marcador de contenido" descr="1986.91.3ab_F.jpg"/>
          <p:cNvPicPr>
            <a:picLocks noGrp="1" noChangeAspect="1"/>
          </p:cNvPicPr>
          <p:nvPr>
            <p:ph sz="quarter" idx="4"/>
          </p:nvPr>
        </p:nvPicPr>
        <p:blipFill>
          <a:blip r:embed="rId3"/>
          <a:stretch>
            <a:fillRect/>
          </a:stretch>
        </p:blipFill>
        <p:spPr>
          <a:xfrm>
            <a:off x="-1" y="0"/>
            <a:ext cx="6051267" cy="4000504"/>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ES"/>
          </a:p>
        </p:txBody>
      </p:sp>
      <p:sp>
        <p:nvSpPr>
          <p:cNvPr id="6" name="5 Marcador de texto"/>
          <p:cNvSpPr>
            <a:spLocks noGrp="1"/>
          </p:cNvSpPr>
          <p:nvPr>
            <p:ph type="body" idx="1"/>
          </p:nvPr>
        </p:nvSpPr>
        <p:spPr/>
        <p:txBody>
          <a:bodyPr/>
          <a:lstStyle/>
          <a:p>
            <a:endParaRPr lang="es-ES"/>
          </a:p>
        </p:txBody>
      </p:sp>
      <p:pic>
        <p:nvPicPr>
          <p:cNvPr id="10" name="9 Marcador de contenido" descr="DP106346.jpg"/>
          <p:cNvPicPr>
            <a:picLocks noGrp="1" noChangeAspect="1"/>
          </p:cNvPicPr>
          <p:nvPr>
            <p:ph sz="half" idx="2"/>
          </p:nvPr>
        </p:nvPicPr>
        <p:blipFill>
          <a:blip r:embed="rId2"/>
          <a:srcRect l="16174" r="16430"/>
          <a:stretch>
            <a:fillRect/>
          </a:stretch>
        </p:blipFill>
        <p:spPr>
          <a:xfrm>
            <a:off x="0" y="0"/>
            <a:ext cx="3571900" cy="6858000"/>
          </a:xfrm>
        </p:spPr>
      </p:pic>
      <p:sp>
        <p:nvSpPr>
          <p:cNvPr id="8" name="7 Marcador de texto"/>
          <p:cNvSpPr>
            <a:spLocks noGrp="1"/>
          </p:cNvSpPr>
          <p:nvPr>
            <p:ph type="body" sz="quarter" idx="3"/>
          </p:nvPr>
        </p:nvSpPr>
        <p:spPr>
          <a:xfrm>
            <a:off x="3857620" y="285728"/>
            <a:ext cx="5286379" cy="3714776"/>
          </a:xfrm>
        </p:spPr>
        <p:txBody>
          <a:bodyPr>
            <a:normAutofit fontScale="92500"/>
          </a:bodyPr>
          <a:lstStyle/>
          <a:p>
            <a:r>
              <a:rPr lang="es-ES" dirty="0" smtClean="0"/>
              <a:t>Bikini</a:t>
            </a:r>
          </a:p>
          <a:p>
            <a:r>
              <a:rPr lang="es-ES" b="0" dirty="0" smtClean="0"/>
              <a:t>Francia</a:t>
            </a:r>
          </a:p>
          <a:p>
            <a:r>
              <a:rPr lang="es-ES" b="0" dirty="0" smtClean="0"/>
              <a:t>1970</a:t>
            </a:r>
          </a:p>
          <a:p>
            <a:r>
              <a:rPr lang="es-ES" b="0" dirty="0" smtClean="0"/>
              <a:t>Materiales: sintéticos</a:t>
            </a:r>
          </a:p>
          <a:p>
            <a:r>
              <a:rPr lang="es-ES" b="0" dirty="0" smtClean="0"/>
              <a:t>Se usa en las playas de la Riviera francesa.</a:t>
            </a:r>
          </a:p>
          <a:p>
            <a:r>
              <a:rPr lang="es-ES" b="0" dirty="0" smtClean="0"/>
              <a:t>Este bikini de nylon de color rojizo está decorado con cuentas de negras, el color caracol y marfil. </a:t>
            </a:r>
          </a:p>
          <a:p>
            <a:r>
              <a:rPr lang="es-ES" b="0" dirty="0" smtClean="0"/>
              <a:t>Tiene cuentas en las caderas.</a:t>
            </a:r>
          </a:p>
          <a:p>
            <a:endParaRPr lang="es-ES" dirty="0"/>
          </a:p>
        </p:txBody>
      </p:sp>
      <p:pic>
        <p:nvPicPr>
          <p:cNvPr id="11" name="10 Marcador de contenido" descr="1993.517.44b_d1.jpg"/>
          <p:cNvPicPr>
            <a:picLocks noGrp="1" noChangeAspect="1"/>
          </p:cNvPicPr>
          <p:nvPr>
            <p:ph sz="quarter" idx="4"/>
          </p:nvPr>
        </p:nvPicPr>
        <p:blipFill>
          <a:blip r:embed="rId3"/>
          <a:stretch>
            <a:fillRect/>
          </a:stretch>
        </p:blipFill>
        <p:spPr>
          <a:xfrm>
            <a:off x="5214943" y="3957047"/>
            <a:ext cx="3929058" cy="2900954"/>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pic>
        <p:nvPicPr>
          <p:cNvPr id="5" name="4 Marcador de contenido" descr="d1daaa45bf4a70267354c746d79b1221.jpg"/>
          <p:cNvPicPr>
            <a:picLocks noGrp="1" noChangeAspect="1"/>
          </p:cNvPicPr>
          <p:nvPr>
            <p:ph idx="1"/>
          </p:nvPr>
        </p:nvPicPr>
        <p:blipFill>
          <a:blip r:embed="rId2"/>
          <a:stretch>
            <a:fillRect/>
          </a:stretch>
        </p:blipFill>
        <p:spPr>
          <a:xfrm>
            <a:off x="-1" y="0"/>
            <a:ext cx="8953531" cy="6715148"/>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sp>
        <p:nvSpPr>
          <p:cNvPr id="7" name="6 Marcador de texto"/>
          <p:cNvSpPr>
            <a:spLocks noGrp="1"/>
          </p:cNvSpPr>
          <p:nvPr>
            <p:ph type="body" idx="1"/>
          </p:nvPr>
        </p:nvSpPr>
        <p:spPr/>
        <p:txBody>
          <a:bodyPr/>
          <a:lstStyle/>
          <a:p>
            <a:endParaRPr lang="es-ES"/>
          </a:p>
        </p:txBody>
      </p:sp>
      <p:pic>
        <p:nvPicPr>
          <p:cNvPr id="5" name="4 Marcador de contenido" descr="DP109182.jpg"/>
          <p:cNvPicPr>
            <a:picLocks noGrp="1" noChangeAspect="1"/>
          </p:cNvPicPr>
          <p:nvPr>
            <p:ph sz="half" idx="2"/>
          </p:nvPr>
        </p:nvPicPr>
        <p:blipFill>
          <a:blip r:embed="rId2"/>
          <a:srcRect l="15409" r="20385"/>
          <a:stretch>
            <a:fillRect/>
          </a:stretch>
        </p:blipFill>
        <p:spPr>
          <a:xfrm>
            <a:off x="0" y="0"/>
            <a:ext cx="3571900" cy="6858000"/>
          </a:xfrm>
        </p:spPr>
      </p:pic>
      <p:sp>
        <p:nvSpPr>
          <p:cNvPr id="8" name="7 Marcador de texto"/>
          <p:cNvSpPr>
            <a:spLocks noGrp="1"/>
          </p:cNvSpPr>
          <p:nvPr>
            <p:ph type="body" sz="quarter" idx="3"/>
          </p:nvPr>
        </p:nvSpPr>
        <p:spPr>
          <a:xfrm>
            <a:off x="3857621" y="285728"/>
            <a:ext cx="4829180" cy="1889147"/>
          </a:xfrm>
        </p:spPr>
        <p:txBody>
          <a:bodyPr>
            <a:normAutofit/>
          </a:bodyPr>
          <a:lstStyle/>
          <a:p>
            <a:r>
              <a:rPr lang="es-ES" dirty="0" smtClean="0"/>
              <a:t>Bikini</a:t>
            </a:r>
          </a:p>
          <a:p>
            <a:r>
              <a:rPr lang="es-ES" b="0" dirty="0" smtClean="0"/>
              <a:t>1970</a:t>
            </a:r>
          </a:p>
          <a:p>
            <a:r>
              <a:rPr lang="es-ES" b="0" dirty="0" smtClean="0"/>
              <a:t>Material: algodón</a:t>
            </a:r>
          </a:p>
          <a:p>
            <a:endParaRPr lang="es-ES" dirty="0"/>
          </a:p>
        </p:txBody>
      </p:sp>
      <p:pic>
        <p:nvPicPr>
          <p:cNvPr id="10" name="9 Marcador de contenido" descr="CI93.517.40a_B.jpg"/>
          <p:cNvPicPr>
            <a:picLocks noGrp="1" noChangeAspect="1"/>
          </p:cNvPicPr>
          <p:nvPr>
            <p:ph sz="quarter" idx="4"/>
          </p:nvPr>
        </p:nvPicPr>
        <p:blipFill>
          <a:blip r:embed="rId3"/>
          <a:stretch>
            <a:fillRect/>
          </a:stretch>
        </p:blipFill>
        <p:spPr>
          <a:xfrm>
            <a:off x="4071934" y="3062404"/>
            <a:ext cx="5072066" cy="3795596"/>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p:txBody>
          <a:bodyPr/>
          <a:lstStyle/>
          <a:p>
            <a:r>
              <a:rPr lang="es-ES" dirty="0" smtClean="0"/>
              <a:t>Realmente podemos innovar……?</a:t>
            </a:r>
            <a:endParaRPr lang="es-ES" dirty="0"/>
          </a:p>
        </p:txBody>
      </p:sp>
      <p:sp>
        <p:nvSpPr>
          <p:cNvPr id="6" name="5 Subtítulo"/>
          <p:cNvSpPr>
            <a:spLocks noGrp="1"/>
          </p:cNvSpPr>
          <p:nvPr>
            <p:ph type="subTitle" idx="1"/>
          </p:nvPr>
        </p:nvSpPr>
        <p:spPr/>
        <p:txBody>
          <a:bodyPr/>
          <a:lstStyle/>
          <a:p>
            <a:endParaRPr lang="es-E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0"/>
            <a:ext cx="8229600" cy="785794"/>
          </a:xfrm>
        </p:spPr>
        <p:txBody>
          <a:bodyPr>
            <a:normAutofit/>
          </a:bodyPr>
          <a:lstStyle/>
          <a:p>
            <a:r>
              <a:rPr lang="es-ES" sz="3200" dirty="0" smtClean="0"/>
              <a:t>Villa </a:t>
            </a:r>
            <a:r>
              <a:rPr lang="es-ES" sz="3200" dirty="0" err="1" smtClean="0"/>
              <a:t>Casale</a:t>
            </a:r>
            <a:r>
              <a:rPr lang="es-ES" sz="3200" dirty="0" smtClean="0"/>
              <a:t> hacia finales del siglo III - Sicilia</a:t>
            </a:r>
            <a:endParaRPr lang="es-ES" sz="3200" dirty="0"/>
          </a:p>
        </p:txBody>
      </p:sp>
      <p:pic>
        <p:nvPicPr>
          <p:cNvPr id="7" name="6 Marcador de contenido" descr="casale-bikini.jpg"/>
          <p:cNvPicPr>
            <a:picLocks noGrp="1" noChangeAspect="1"/>
          </p:cNvPicPr>
          <p:nvPr>
            <p:ph idx="1"/>
          </p:nvPr>
        </p:nvPicPr>
        <p:blipFill>
          <a:blip r:embed="rId2"/>
          <a:stretch>
            <a:fillRect/>
          </a:stretch>
        </p:blipFill>
        <p:spPr>
          <a:xfrm>
            <a:off x="0" y="803655"/>
            <a:ext cx="8072462" cy="6054345"/>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S" dirty="0" smtClean="0"/>
              <a:t>Muchas gracias!!!</a:t>
            </a:r>
            <a:endParaRPr lang="es-ES" dirty="0"/>
          </a:p>
        </p:txBody>
      </p:sp>
      <p:sp>
        <p:nvSpPr>
          <p:cNvPr id="5" name="4 Subtítulo"/>
          <p:cNvSpPr>
            <a:spLocks noGrp="1"/>
          </p:cNvSpPr>
          <p:nvPr>
            <p:ph type="subTitle" idx="1"/>
          </p:nvPr>
        </p:nvSpPr>
        <p:spPr/>
        <p:txBody>
          <a:bodyPr/>
          <a:lstStyle/>
          <a:p>
            <a:endParaRPr lang="es-E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lstStyle/>
          <a:p>
            <a:pPr>
              <a:buNone/>
            </a:pPr>
            <a:r>
              <a:rPr lang="es-ES" dirty="0" smtClean="0"/>
              <a:t>Algunos materiales extraídos de:</a:t>
            </a:r>
          </a:p>
          <a:p>
            <a:pPr>
              <a:buNone/>
            </a:pPr>
            <a:endParaRPr lang="es-ES" u="sng" dirty="0" smtClean="0"/>
          </a:p>
          <a:p>
            <a:pPr>
              <a:buNone/>
            </a:pPr>
            <a:r>
              <a:rPr lang="es-ES" dirty="0" smtClean="0"/>
              <a:t>kci.or.jp</a:t>
            </a:r>
          </a:p>
          <a:p>
            <a:pPr>
              <a:buNone/>
            </a:pPr>
            <a:r>
              <a:rPr lang="es-ES" dirty="0" smtClean="0"/>
              <a:t>historiadeltraje.wordpress.com</a:t>
            </a:r>
          </a:p>
          <a:p>
            <a:pPr>
              <a:buNone/>
            </a:pPr>
            <a:r>
              <a:rPr lang="es-ES" dirty="0" smtClean="0"/>
              <a:t>costumeantique.de</a:t>
            </a:r>
          </a:p>
          <a:p>
            <a:pPr>
              <a:buNone/>
            </a:pPr>
            <a:r>
              <a:rPr lang="es-ES" dirty="0" smtClean="0"/>
              <a:t>metmuseum.org/art/</a:t>
            </a:r>
            <a:r>
              <a:rPr lang="es-ES" dirty="0" err="1" smtClean="0"/>
              <a:t>collection</a:t>
            </a:r>
            <a:r>
              <a:rPr lang="es-ES" dirty="0" smtClean="0"/>
              <a:t>/</a:t>
            </a:r>
          </a:p>
          <a:p>
            <a:pPr>
              <a:buNone/>
            </a:pPr>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4169</TotalTime>
  <Words>478</Words>
  <PresentationFormat>Presentación en pantalla (4:3)</PresentationFormat>
  <Paragraphs>217</Paragraphs>
  <Slides>94</Slides>
  <Notes>0</Notes>
  <HiddenSlides>0</HiddenSlides>
  <MMClips>0</MMClips>
  <ScaleCrop>false</ScaleCrop>
  <HeadingPairs>
    <vt:vector size="4" baseType="variant">
      <vt:variant>
        <vt:lpstr>Tema</vt:lpstr>
      </vt:variant>
      <vt:variant>
        <vt:i4>1</vt:i4>
      </vt:variant>
      <vt:variant>
        <vt:lpstr>Títulos de diapositiva</vt:lpstr>
      </vt:variant>
      <vt:variant>
        <vt:i4>94</vt:i4>
      </vt:variant>
    </vt:vector>
  </HeadingPairs>
  <TitlesOfParts>
    <vt:vector size="95" baseType="lpstr">
      <vt:lpstr>Tema de Office</vt:lpstr>
      <vt:lpstr>VAMOS A LA PLAYA…</vt:lpstr>
      <vt:lpstr>1855 Franz Xavier Winterhalter Women</vt:lpstr>
      <vt:lpstr>Diapositiva 3</vt:lpstr>
      <vt:lpstr>Diapositiva 4</vt:lpstr>
      <vt:lpstr>Diapositiva 5</vt:lpstr>
      <vt:lpstr>1906 Henri Gervex A las cinco en Chez Paquin</vt:lpstr>
      <vt:lpstr>Diapositiva 7</vt:lpstr>
      <vt:lpstr>Diapositiva 8</vt:lpstr>
      <vt:lpstr>Diapositiva 9</vt:lpstr>
      <vt:lpstr>Diapositiva 10</vt:lpstr>
      <vt:lpstr> </vt:lpstr>
      <vt:lpstr>Diapositiva 12</vt:lpstr>
      <vt:lpstr>Diapositiva 13</vt:lpstr>
      <vt:lpstr> Traje de baño California 1900 Seda, lana, algodón </vt:lpstr>
      <vt:lpstr>Diapositiva 15</vt:lpstr>
      <vt:lpstr>Diapositiva 16</vt:lpstr>
      <vt:lpstr>Diapositiva 17</vt:lpstr>
      <vt:lpstr>Diapositiva 18</vt:lpstr>
      <vt:lpstr>Diapositiva 19</vt:lpstr>
      <vt:lpstr>Algunos cambios….</vt:lpstr>
      <vt:lpstr>  Traje de baño  Comienzos del siglo XX Material: algodón  </vt:lpstr>
      <vt:lpstr>Diapositiva 22</vt:lpstr>
      <vt:lpstr>Diapositiva 23</vt:lpstr>
      <vt:lpstr>1922. Misses Eva Fridell and Anna Niebel. </vt:lpstr>
      <vt:lpstr>Annette Kellerman (1887-1975) posando en traje de baño antes de ser arrestada por indecencia.  1907</vt:lpstr>
      <vt:lpstr>La playa como espacio de sociabilidad a comienzos del siglo XX </vt:lpstr>
      <vt:lpstr>  Playa Ramírez 1916. </vt:lpstr>
      <vt:lpstr> Concurso infantil de esculturas de arena. Playa Ramírez  1916 </vt:lpstr>
      <vt:lpstr>  Playa Ramírez. 1917.  </vt:lpstr>
      <vt:lpstr>Playa Ramírez. 1919</vt:lpstr>
      <vt:lpstr> Concurso de figuras de arena. Playa Capurro. 1920 </vt:lpstr>
      <vt:lpstr> Playa Pocitos. 1932. </vt:lpstr>
      <vt:lpstr>Diapositiva 33</vt:lpstr>
      <vt:lpstr>Primera Guerra Mundial</vt:lpstr>
      <vt:lpstr>Diapositiva 35</vt:lpstr>
      <vt:lpstr>Los locos veinte</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Disfrutando la paloma…</vt:lpstr>
      <vt:lpstr>Diapositiva 48</vt:lpstr>
      <vt:lpstr>Diapositiva 49</vt:lpstr>
      <vt:lpstr>Diapositiva 50</vt:lpstr>
      <vt:lpstr>La  Gran Depresión</vt:lpstr>
      <vt:lpstr>Diapositiva 52</vt:lpstr>
      <vt:lpstr>Diapositiva 53</vt:lpstr>
      <vt:lpstr>Diapositiva 54</vt:lpstr>
      <vt:lpstr>Johnny Weissmuller (1904-1984) Tarzán  (1932-?)</vt:lpstr>
      <vt:lpstr>Diapositiva 56</vt:lpstr>
      <vt:lpstr>L’Atome</vt:lpstr>
      <vt:lpstr>Diapositiva 58</vt:lpstr>
      <vt:lpstr>Diapositiva 59</vt:lpstr>
      <vt:lpstr>Segunda Guerra Mundial</vt:lpstr>
      <vt:lpstr>Diapositiva 61</vt:lpstr>
      <vt:lpstr>Diapositiva 62</vt:lpstr>
      <vt:lpstr>Diapositiva 63</vt:lpstr>
      <vt:lpstr>Diapositiva 64</vt:lpstr>
      <vt:lpstr>Diapositiva 65</vt:lpstr>
      <vt:lpstr>Esther Williams después de ganar los 100 metros libres en Iowa (1939)</vt:lpstr>
      <vt:lpstr>.</vt:lpstr>
      <vt:lpstr>Bikini</vt:lpstr>
      <vt:lpstr>L’Atome</vt:lpstr>
      <vt:lpstr>Jóvenes de Nápoles en traje de baño Italia  1948</vt:lpstr>
      <vt:lpstr>Diapositiva 71</vt:lpstr>
      <vt:lpstr>Disfrutando La Paloma…</vt:lpstr>
      <vt:lpstr>50’</vt:lpstr>
      <vt:lpstr>Concurso de belleza en 1955</vt:lpstr>
      <vt:lpstr>Diapositiva 75</vt:lpstr>
      <vt:lpstr>Diapositiva 76</vt:lpstr>
      <vt:lpstr>Diapositiva 77</vt:lpstr>
      <vt:lpstr>Marilyn Monroe en Belle Beach hacia 1951</vt:lpstr>
      <vt:lpstr>1951</vt:lpstr>
      <vt:lpstr>Diapositiva 80</vt:lpstr>
      <vt:lpstr>Diapositiva 81</vt:lpstr>
      <vt:lpstr>Brigitte Bardot 1953 Cannes </vt:lpstr>
      <vt:lpstr>Diapositiva 83</vt:lpstr>
      <vt:lpstr> Y en Punta del Este…       Marina Vlady…       estrena bikini</vt:lpstr>
      <vt:lpstr>60’</vt:lpstr>
      <vt:lpstr>Diapositiva 86</vt:lpstr>
      <vt:lpstr>Diapositiva 87</vt:lpstr>
      <vt:lpstr>Diapositiva 88</vt:lpstr>
      <vt:lpstr>Diapositiva 89</vt:lpstr>
      <vt:lpstr>Diapositiva 90</vt:lpstr>
      <vt:lpstr>Realmente podemos innovar……?</vt:lpstr>
      <vt:lpstr>Villa Casale hacia finales del siglo III - Sicilia</vt:lpstr>
      <vt:lpstr>Muchas gracias!!!</vt:lpstr>
      <vt:lpstr>Diapositiva 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re-evolución en la moda del corsé al bikini</dc:title>
  <dc:creator>Mariana</dc:creator>
  <cp:lastModifiedBy>Mariana</cp:lastModifiedBy>
  <cp:revision>31</cp:revision>
  <dcterms:created xsi:type="dcterms:W3CDTF">2017-01-06T14:12:44Z</dcterms:created>
  <dcterms:modified xsi:type="dcterms:W3CDTF">2018-01-29T22:14:02Z</dcterms:modified>
</cp:coreProperties>
</file>